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65.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11.xml" ContentType="application/vnd.openxmlformats-officedocument.presentationml.slideLayout+xml"/>
  <Override PartName="/ppt/diagrams/quickStyle2.xml" ContentType="application/vnd.openxmlformats-officedocument.drawingml.diagramStyle+xml"/>
  <Override PartName="/ppt/diagrams/layout2.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theme/theme2.xml" ContentType="application/vnd.openxmlformats-officedocument.theme+xml"/>
  <Override PartName="/ppt/diagrams/layout1.xml" ContentType="application/vnd.openxmlformats-officedocument.drawingml.diagramLayout+xml"/>
  <Override PartName="/ppt/theme/theme1.xml" ContentType="application/vnd.openxmlformats-officedocument.theme+xml"/>
  <Override PartName="/ppt/diagrams/colors2.xml" ContentType="application/vnd.openxmlformats-officedocument.drawingml.diagramColors+xml"/>
  <Override PartName="/ppt/diagrams/drawing2.xml" ContentType="application/vnd.ms-office.drawingml.diagramDrawing+xml"/>
  <Override PartName="/ppt/notesMasters/notesMaster1.xml" ContentType="application/vnd.openxmlformats-officedocument.presentationml.notesMaster+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3.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tags/tag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72" r:id="rId3"/>
    <p:sldId id="330" r:id="rId4"/>
    <p:sldId id="331" r:id="rId5"/>
    <p:sldId id="271" r:id="rId6"/>
    <p:sldId id="319" r:id="rId7"/>
    <p:sldId id="273" r:id="rId8"/>
    <p:sldId id="274" r:id="rId9"/>
    <p:sldId id="277" r:id="rId10"/>
    <p:sldId id="259" r:id="rId11"/>
    <p:sldId id="329" r:id="rId12"/>
    <p:sldId id="265" r:id="rId13"/>
    <p:sldId id="266" r:id="rId14"/>
    <p:sldId id="267" r:id="rId15"/>
    <p:sldId id="268" r:id="rId16"/>
    <p:sldId id="269" r:id="rId17"/>
    <p:sldId id="270" r:id="rId18"/>
    <p:sldId id="311" r:id="rId19"/>
    <p:sldId id="312" r:id="rId20"/>
    <p:sldId id="313" r:id="rId21"/>
    <p:sldId id="314" r:id="rId22"/>
    <p:sldId id="279" r:id="rId23"/>
    <p:sldId id="262" r:id="rId24"/>
    <p:sldId id="263" r:id="rId25"/>
    <p:sldId id="264" r:id="rId26"/>
    <p:sldId id="275" r:id="rId27"/>
    <p:sldId id="276" r:id="rId28"/>
    <p:sldId id="280" r:id="rId29"/>
    <p:sldId id="320" r:id="rId30"/>
    <p:sldId id="281" r:id="rId31"/>
    <p:sldId id="324" r:id="rId32"/>
    <p:sldId id="323" r:id="rId33"/>
    <p:sldId id="282" r:id="rId34"/>
    <p:sldId id="290" r:id="rId35"/>
    <p:sldId id="326" r:id="rId36"/>
    <p:sldId id="321" r:id="rId37"/>
    <p:sldId id="322" r:id="rId38"/>
    <p:sldId id="284" r:id="rId39"/>
    <p:sldId id="293" r:id="rId40"/>
    <p:sldId id="294" r:id="rId41"/>
    <p:sldId id="295" r:id="rId42"/>
    <p:sldId id="296" r:id="rId43"/>
    <p:sldId id="297" r:id="rId44"/>
    <p:sldId id="298" r:id="rId45"/>
    <p:sldId id="299" r:id="rId46"/>
    <p:sldId id="300" r:id="rId47"/>
    <p:sldId id="301" r:id="rId48"/>
    <p:sldId id="302" r:id="rId49"/>
    <p:sldId id="303" r:id="rId50"/>
    <p:sldId id="315" r:id="rId51"/>
    <p:sldId id="308" r:id="rId52"/>
    <p:sldId id="309" r:id="rId53"/>
    <p:sldId id="310" r:id="rId54"/>
    <p:sldId id="286" r:id="rId55"/>
    <p:sldId id="287" r:id="rId56"/>
    <p:sldId id="288" r:id="rId57"/>
    <p:sldId id="328" r:id="rId58"/>
    <p:sldId id="289" r:id="rId59"/>
    <p:sldId id="316" r:id="rId60"/>
    <p:sldId id="317" r:id="rId61"/>
    <p:sldId id="318" r:id="rId62"/>
    <p:sldId id="325" r:id="rId63"/>
    <p:sldId id="327" r:id="rId64"/>
    <p:sldId id="292" r:id="rId65"/>
    <p:sldId id="258" r:id="rId66"/>
    <p:sldId id="260" r:id="rId67"/>
    <p:sldId id="261" r:id="rId68"/>
    <p:sldId id="304" r:id="rId69"/>
    <p:sldId id="305" r:id="rId70"/>
    <p:sldId id="306" r:id="rId71"/>
    <p:sldId id="307" r:id="rId72"/>
  </p:sldIdLst>
  <p:sldSz cx="9144000" cy="6858000" type="screen4x3"/>
  <p:notesSz cx="6858000" cy="9144000"/>
  <p:custDataLst>
    <p:tags r:id="rId74"/>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CF7C475-2437-457E-8D65-3F09A3D21A23}">
          <p14:sldIdLst>
            <p14:sldId id="256"/>
            <p14:sldId id="272"/>
            <p14:sldId id="330"/>
            <p14:sldId id="331"/>
            <p14:sldId id="271"/>
            <p14:sldId id="319"/>
          </p14:sldIdLst>
        </p14:section>
        <p14:section name="Agile" id="{5EA7C567-BA05-4329-B21D-09CB4D7B04F7}">
          <p14:sldIdLst>
            <p14:sldId id="273"/>
            <p14:sldId id="274"/>
            <p14:sldId id="277"/>
            <p14:sldId id="259"/>
            <p14:sldId id="329"/>
            <p14:sldId id="265"/>
            <p14:sldId id="266"/>
            <p14:sldId id="267"/>
            <p14:sldId id="268"/>
            <p14:sldId id="269"/>
            <p14:sldId id="270"/>
            <p14:sldId id="311"/>
            <p14:sldId id="312"/>
            <p14:sldId id="313"/>
            <p14:sldId id="314"/>
            <p14:sldId id="279"/>
          </p14:sldIdLst>
        </p14:section>
        <p14:section name="Communication" id="{4F901C30-3F4C-4718-B4A4-755A7797DBFB}">
          <p14:sldIdLst>
            <p14:sldId id="262"/>
            <p14:sldId id="263"/>
            <p14:sldId id="264"/>
          </p14:sldIdLst>
        </p14:section>
        <p14:section name="User Stories" id="{692F1794-CDC2-4885-B7EF-80F77E03CEC5}">
          <p14:sldIdLst>
            <p14:sldId id="275"/>
            <p14:sldId id="276"/>
            <p14:sldId id="280"/>
            <p14:sldId id="320"/>
            <p14:sldId id="281"/>
            <p14:sldId id="324"/>
            <p14:sldId id="323"/>
            <p14:sldId id="282"/>
            <p14:sldId id="290"/>
            <p14:sldId id="326"/>
            <p14:sldId id="321"/>
            <p14:sldId id="322"/>
          </p14:sldIdLst>
        </p14:section>
        <p14:section name="Estimation" id="{8554EAB0-0103-4F38-A9A7-290425329EC7}">
          <p14:sldIdLst>
            <p14:sldId id="284"/>
            <p14:sldId id="293"/>
            <p14:sldId id="294"/>
            <p14:sldId id="295"/>
            <p14:sldId id="296"/>
            <p14:sldId id="297"/>
            <p14:sldId id="298"/>
            <p14:sldId id="299"/>
            <p14:sldId id="300"/>
            <p14:sldId id="301"/>
            <p14:sldId id="302"/>
            <p14:sldId id="303"/>
            <p14:sldId id="315"/>
            <p14:sldId id="308"/>
            <p14:sldId id="309"/>
            <p14:sldId id="310"/>
          </p14:sldIdLst>
        </p14:section>
        <p14:section name="Iterations" id="{3865ACB1-53C1-4845-A0BD-936F643681F1}">
          <p14:sldIdLst>
            <p14:sldId id="286"/>
            <p14:sldId id="287"/>
          </p14:sldIdLst>
        </p14:section>
        <p14:section name="Planning" id="{6B3D6E02-1401-4D96-AD83-1DEB2C85D306}">
          <p14:sldIdLst>
            <p14:sldId id="288"/>
            <p14:sldId id="328"/>
            <p14:sldId id="289"/>
          </p14:sldIdLst>
        </p14:section>
        <p14:section name="Scrum" id="{AFF7856C-A871-44BD-A3A7-E1CD42CB2217}">
          <p14:sldIdLst>
            <p14:sldId id="316"/>
            <p14:sldId id="317"/>
            <p14:sldId id="318"/>
            <p14:sldId id="325"/>
            <p14:sldId id="327"/>
          </p14:sldIdLst>
        </p14:section>
        <p14:section name="Resources" id="{58A43569-4907-4D22-AB6E-42579E7EF2BE}">
          <p14:sldIdLst>
            <p14:sldId id="292"/>
            <p14:sldId id="258"/>
            <p14:sldId id="260"/>
            <p14:sldId id="261"/>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242" autoAdjust="0"/>
  </p:normalViewPr>
  <p:slideViewPr>
    <p:cSldViewPr snapToGrid="0">
      <p:cViewPr varScale="1">
        <p:scale>
          <a:sx n="76" d="100"/>
          <a:sy n="76" d="100"/>
        </p:scale>
        <p:origin x="1440" y="48"/>
      </p:cViewPr>
      <p:guideLst/>
    </p:cSldViewPr>
  </p:slideViewPr>
  <p:notesTextViewPr>
    <p:cViewPr>
      <p:scale>
        <a:sx n="1" d="1"/>
        <a:sy n="1" d="1"/>
      </p:scale>
      <p:origin x="0" y="0"/>
    </p:cViewPr>
  </p:notesTextViewPr>
  <p:sorterViewPr>
    <p:cViewPr>
      <p:scale>
        <a:sx n="100" d="100"/>
        <a:sy n="100" d="100"/>
      </p:scale>
      <p:origin x="0" y="-110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ags" Target="tags/tag1.xml"/><Relationship Id="rId79"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8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68F3A-117B-48B0-8C15-0510679F7D39}" type="doc">
      <dgm:prSet loTypeId="urn:microsoft.com/office/officeart/2005/8/layout/lProcess2" loCatId="relationship" qsTypeId="urn:microsoft.com/office/officeart/2005/8/quickstyle/3d6" qsCatId="3D" csTypeId="urn:microsoft.com/office/officeart/2005/8/colors/colorful1" csCatId="colorful" phldr="1"/>
      <dgm:spPr/>
      <dgm:t>
        <a:bodyPr/>
        <a:lstStyle/>
        <a:p>
          <a:endParaRPr lang="da-DK"/>
        </a:p>
      </dgm:t>
    </dgm:pt>
    <dgm:pt modelId="{B04F8181-9157-4B3B-9CAE-2A9753F83C79}">
      <dgm:prSet phldrT="[Tekst]"/>
      <dgm:spPr>
        <a:solidFill>
          <a:schemeClr val="accent3">
            <a:lumMod val="40000"/>
            <a:lumOff val="60000"/>
          </a:schemeClr>
        </a:solidFill>
      </dgm:spPr>
      <dgm:t>
        <a:bodyPr/>
        <a:lstStyle/>
        <a:p>
          <a:r>
            <a:rPr lang="da-DK" b="1" dirty="0" smtClean="0"/>
            <a:t>Agile</a:t>
          </a:r>
          <a:endParaRPr lang="da-DK" b="1" dirty="0"/>
        </a:p>
      </dgm:t>
    </dgm:pt>
    <dgm:pt modelId="{5CA27360-B892-49DA-A156-B32CB4F1675B}" type="parTrans" cxnId="{2B303F82-16C5-4AA7-8A5C-D3EF35CE5190}">
      <dgm:prSet/>
      <dgm:spPr/>
      <dgm:t>
        <a:bodyPr/>
        <a:lstStyle/>
        <a:p>
          <a:endParaRPr lang="da-DK"/>
        </a:p>
      </dgm:t>
    </dgm:pt>
    <dgm:pt modelId="{99F383F7-197F-40CE-BFC4-A75234083726}" type="sibTrans" cxnId="{2B303F82-16C5-4AA7-8A5C-D3EF35CE5190}">
      <dgm:prSet/>
      <dgm:spPr/>
      <dgm:t>
        <a:bodyPr/>
        <a:lstStyle/>
        <a:p>
          <a:endParaRPr lang="da-DK"/>
        </a:p>
      </dgm:t>
    </dgm:pt>
    <dgm:pt modelId="{3E3BECE5-CAAB-426A-8A98-C24E91833A39}">
      <dgm:prSet phldrT="[Tekst]"/>
      <dgm:spPr>
        <a:solidFill>
          <a:schemeClr val="accent3"/>
        </a:solidFill>
      </dgm:spPr>
      <dgm:t>
        <a:bodyPr/>
        <a:lstStyle/>
        <a:p>
          <a:r>
            <a:rPr lang="da-DK" dirty="0" smtClean="0"/>
            <a:t>People First</a:t>
          </a:r>
          <a:endParaRPr lang="da-DK" dirty="0"/>
        </a:p>
      </dgm:t>
    </dgm:pt>
    <dgm:pt modelId="{668F683D-CB15-451B-86E1-58486BA4D589}" type="parTrans" cxnId="{D50D7D9C-1337-418B-9989-B0235BB9E5E2}">
      <dgm:prSet/>
      <dgm:spPr/>
      <dgm:t>
        <a:bodyPr/>
        <a:lstStyle/>
        <a:p>
          <a:endParaRPr lang="da-DK"/>
        </a:p>
      </dgm:t>
    </dgm:pt>
    <dgm:pt modelId="{D7C8DEEE-A645-45E4-9F4F-27FC1EDEBEF1}" type="sibTrans" cxnId="{D50D7D9C-1337-418B-9989-B0235BB9E5E2}">
      <dgm:prSet/>
      <dgm:spPr/>
      <dgm:t>
        <a:bodyPr/>
        <a:lstStyle/>
        <a:p>
          <a:endParaRPr lang="da-DK"/>
        </a:p>
      </dgm:t>
    </dgm:pt>
    <dgm:pt modelId="{11EBD784-6904-40B2-A1BB-09AC8F53A236}">
      <dgm:prSet phldrT="[Tekst]"/>
      <dgm:spPr>
        <a:solidFill>
          <a:schemeClr val="accent2">
            <a:lumMod val="40000"/>
            <a:lumOff val="60000"/>
          </a:schemeClr>
        </a:solidFill>
      </dgm:spPr>
      <dgm:t>
        <a:bodyPr/>
        <a:lstStyle/>
        <a:p>
          <a:r>
            <a:rPr lang="da-DK" b="1" dirty="0" smtClean="0"/>
            <a:t>Plan Driven</a:t>
          </a:r>
          <a:endParaRPr lang="da-DK" b="1" dirty="0"/>
        </a:p>
      </dgm:t>
    </dgm:pt>
    <dgm:pt modelId="{6F56CAFA-6876-4548-8975-C6BF3D3B8C29}" type="parTrans" cxnId="{F9215F21-9D63-4BB1-B20D-EEE7FF6B82A6}">
      <dgm:prSet/>
      <dgm:spPr/>
      <dgm:t>
        <a:bodyPr/>
        <a:lstStyle/>
        <a:p>
          <a:endParaRPr lang="da-DK"/>
        </a:p>
      </dgm:t>
    </dgm:pt>
    <dgm:pt modelId="{AE09AFE2-271B-48C5-B394-688BB97B45D9}" type="sibTrans" cxnId="{F9215F21-9D63-4BB1-B20D-EEE7FF6B82A6}">
      <dgm:prSet/>
      <dgm:spPr/>
      <dgm:t>
        <a:bodyPr/>
        <a:lstStyle/>
        <a:p>
          <a:endParaRPr lang="da-DK"/>
        </a:p>
      </dgm:t>
    </dgm:pt>
    <dgm:pt modelId="{1A63680A-F2D8-4EF2-BDFE-2F8C584F1553}">
      <dgm:prSet phldrT="[Tekst]"/>
      <dgm:spPr>
        <a:solidFill>
          <a:schemeClr val="accent2"/>
        </a:solidFill>
      </dgm:spPr>
      <dgm:t>
        <a:bodyPr/>
        <a:lstStyle/>
        <a:p>
          <a:r>
            <a:rPr lang="en-US" noProof="0" dirty="0" smtClean="0"/>
            <a:t>Process First</a:t>
          </a:r>
          <a:endParaRPr lang="en-US" noProof="0" dirty="0"/>
        </a:p>
      </dgm:t>
    </dgm:pt>
    <dgm:pt modelId="{70BA8595-8C79-4E9D-86C2-BC04901BB9FF}" type="parTrans" cxnId="{306F7D4F-D4B3-4D5E-9786-59928397020D}">
      <dgm:prSet/>
      <dgm:spPr/>
      <dgm:t>
        <a:bodyPr/>
        <a:lstStyle/>
        <a:p>
          <a:endParaRPr lang="da-DK"/>
        </a:p>
      </dgm:t>
    </dgm:pt>
    <dgm:pt modelId="{B3AA6597-079C-401F-A526-91F4329C8635}" type="sibTrans" cxnId="{306F7D4F-D4B3-4D5E-9786-59928397020D}">
      <dgm:prSet/>
      <dgm:spPr/>
      <dgm:t>
        <a:bodyPr/>
        <a:lstStyle/>
        <a:p>
          <a:endParaRPr lang="da-DK"/>
        </a:p>
      </dgm:t>
    </dgm:pt>
    <dgm:pt modelId="{768AE43F-509E-4CC9-A8F5-0A12E22504AB}" type="pres">
      <dgm:prSet presAssocID="{D1868F3A-117B-48B0-8C15-0510679F7D39}" presName="theList" presStyleCnt="0">
        <dgm:presLayoutVars>
          <dgm:dir/>
          <dgm:animLvl val="lvl"/>
          <dgm:resizeHandles val="exact"/>
        </dgm:presLayoutVars>
      </dgm:prSet>
      <dgm:spPr/>
      <dgm:t>
        <a:bodyPr/>
        <a:lstStyle/>
        <a:p>
          <a:endParaRPr lang="da-DK"/>
        </a:p>
      </dgm:t>
    </dgm:pt>
    <dgm:pt modelId="{F54270D6-E4B4-4842-8D9A-3C331A4433C5}" type="pres">
      <dgm:prSet presAssocID="{B04F8181-9157-4B3B-9CAE-2A9753F83C79}" presName="compNode" presStyleCnt="0"/>
      <dgm:spPr/>
    </dgm:pt>
    <dgm:pt modelId="{4DA363E3-CF3E-4AD8-BDDE-65253B9A74C8}" type="pres">
      <dgm:prSet presAssocID="{B04F8181-9157-4B3B-9CAE-2A9753F83C79}" presName="aNode" presStyleLbl="bgShp" presStyleIdx="0" presStyleCnt="2"/>
      <dgm:spPr/>
      <dgm:t>
        <a:bodyPr/>
        <a:lstStyle/>
        <a:p>
          <a:endParaRPr lang="da-DK"/>
        </a:p>
      </dgm:t>
    </dgm:pt>
    <dgm:pt modelId="{6071D2A5-8D2F-4117-916A-E74AC2B22A6C}" type="pres">
      <dgm:prSet presAssocID="{B04F8181-9157-4B3B-9CAE-2A9753F83C79}" presName="textNode" presStyleLbl="bgShp" presStyleIdx="0" presStyleCnt="2"/>
      <dgm:spPr/>
      <dgm:t>
        <a:bodyPr/>
        <a:lstStyle/>
        <a:p>
          <a:endParaRPr lang="da-DK"/>
        </a:p>
      </dgm:t>
    </dgm:pt>
    <dgm:pt modelId="{04CC9C1A-3B1E-43DD-B9F9-55CBB0B364D2}" type="pres">
      <dgm:prSet presAssocID="{B04F8181-9157-4B3B-9CAE-2A9753F83C79}" presName="compChildNode" presStyleCnt="0"/>
      <dgm:spPr/>
    </dgm:pt>
    <dgm:pt modelId="{C91581D4-0A44-43CA-B4F3-86133AD2945D}" type="pres">
      <dgm:prSet presAssocID="{B04F8181-9157-4B3B-9CAE-2A9753F83C79}" presName="theInnerList" presStyleCnt="0"/>
      <dgm:spPr/>
    </dgm:pt>
    <dgm:pt modelId="{637ADE23-8D4B-48E3-9FBD-6F72CE4F2457}" type="pres">
      <dgm:prSet presAssocID="{3E3BECE5-CAAB-426A-8A98-C24E91833A39}" presName="childNode" presStyleLbl="node1" presStyleIdx="0" presStyleCnt="2">
        <dgm:presLayoutVars>
          <dgm:bulletEnabled val="1"/>
        </dgm:presLayoutVars>
      </dgm:prSet>
      <dgm:spPr/>
      <dgm:t>
        <a:bodyPr/>
        <a:lstStyle/>
        <a:p>
          <a:endParaRPr lang="da-DK"/>
        </a:p>
      </dgm:t>
    </dgm:pt>
    <dgm:pt modelId="{B5CE7DBB-A45C-437E-9266-3EC1CA4A9DB8}" type="pres">
      <dgm:prSet presAssocID="{B04F8181-9157-4B3B-9CAE-2A9753F83C79}" presName="aSpace" presStyleCnt="0"/>
      <dgm:spPr/>
    </dgm:pt>
    <dgm:pt modelId="{45E55159-4FE6-4802-81D9-B9F2972754C2}" type="pres">
      <dgm:prSet presAssocID="{11EBD784-6904-40B2-A1BB-09AC8F53A236}" presName="compNode" presStyleCnt="0"/>
      <dgm:spPr/>
    </dgm:pt>
    <dgm:pt modelId="{8848EDF2-2CDC-42B8-A2BB-4947374BE029}" type="pres">
      <dgm:prSet presAssocID="{11EBD784-6904-40B2-A1BB-09AC8F53A236}" presName="aNode" presStyleLbl="bgShp" presStyleIdx="1" presStyleCnt="2"/>
      <dgm:spPr/>
      <dgm:t>
        <a:bodyPr/>
        <a:lstStyle/>
        <a:p>
          <a:endParaRPr lang="da-DK"/>
        </a:p>
      </dgm:t>
    </dgm:pt>
    <dgm:pt modelId="{4599AA1C-2073-43EF-AF1C-B662159EA066}" type="pres">
      <dgm:prSet presAssocID="{11EBD784-6904-40B2-A1BB-09AC8F53A236}" presName="textNode" presStyleLbl="bgShp" presStyleIdx="1" presStyleCnt="2"/>
      <dgm:spPr/>
      <dgm:t>
        <a:bodyPr/>
        <a:lstStyle/>
        <a:p>
          <a:endParaRPr lang="da-DK"/>
        </a:p>
      </dgm:t>
    </dgm:pt>
    <dgm:pt modelId="{6B1B10B7-099C-40CE-9EA8-47827C7EA60F}" type="pres">
      <dgm:prSet presAssocID="{11EBD784-6904-40B2-A1BB-09AC8F53A236}" presName="compChildNode" presStyleCnt="0"/>
      <dgm:spPr/>
    </dgm:pt>
    <dgm:pt modelId="{5EAB7239-9F24-49CC-AC8B-BFAFD6C3B3F4}" type="pres">
      <dgm:prSet presAssocID="{11EBD784-6904-40B2-A1BB-09AC8F53A236}" presName="theInnerList" presStyleCnt="0"/>
      <dgm:spPr/>
    </dgm:pt>
    <dgm:pt modelId="{DCF7BD39-6C47-4F05-8EBF-7366C3CC5146}" type="pres">
      <dgm:prSet presAssocID="{1A63680A-F2D8-4EF2-BDFE-2F8C584F1553}" presName="childNode" presStyleLbl="node1" presStyleIdx="1" presStyleCnt="2">
        <dgm:presLayoutVars>
          <dgm:bulletEnabled val="1"/>
        </dgm:presLayoutVars>
      </dgm:prSet>
      <dgm:spPr/>
      <dgm:t>
        <a:bodyPr/>
        <a:lstStyle/>
        <a:p>
          <a:endParaRPr lang="da-DK"/>
        </a:p>
      </dgm:t>
    </dgm:pt>
  </dgm:ptLst>
  <dgm:cxnLst>
    <dgm:cxn modelId="{F9215F21-9D63-4BB1-B20D-EEE7FF6B82A6}" srcId="{D1868F3A-117B-48B0-8C15-0510679F7D39}" destId="{11EBD784-6904-40B2-A1BB-09AC8F53A236}" srcOrd="1" destOrd="0" parTransId="{6F56CAFA-6876-4548-8975-C6BF3D3B8C29}" sibTransId="{AE09AFE2-271B-48C5-B394-688BB97B45D9}"/>
    <dgm:cxn modelId="{CC02E112-E04D-4222-9012-0ACD977FA689}" type="presOf" srcId="{11EBD784-6904-40B2-A1BB-09AC8F53A236}" destId="{4599AA1C-2073-43EF-AF1C-B662159EA066}" srcOrd="1" destOrd="0" presId="urn:microsoft.com/office/officeart/2005/8/layout/lProcess2"/>
    <dgm:cxn modelId="{8322DC71-259D-477B-81EE-7BEB1F3B879B}" type="presOf" srcId="{1A63680A-F2D8-4EF2-BDFE-2F8C584F1553}" destId="{DCF7BD39-6C47-4F05-8EBF-7366C3CC5146}" srcOrd="0" destOrd="0" presId="urn:microsoft.com/office/officeart/2005/8/layout/lProcess2"/>
    <dgm:cxn modelId="{54E84195-2AE9-4EE5-B7A0-A60A7A1E8058}" type="presOf" srcId="{B04F8181-9157-4B3B-9CAE-2A9753F83C79}" destId="{4DA363E3-CF3E-4AD8-BDDE-65253B9A74C8}" srcOrd="0" destOrd="0" presId="urn:microsoft.com/office/officeart/2005/8/layout/lProcess2"/>
    <dgm:cxn modelId="{D50D7D9C-1337-418B-9989-B0235BB9E5E2}" srcId="{B04F8181-9157-4B3B-9CAE-2A9753F83C79}" destId="{3E3BECE5-CAAB-426A-8A98-C24E91833A39}" srcOrd="0" destOrd="0" parTransId="{668F683D-CB15-451B-86E1-58486BA4D589}" sibTransId="{D7C8DEEE-A645-45E4-9F4F-27FC1EDEBEF1}"/>
    <dgm:cxn modelId="{306F7D4F-D4B3-4D5E-9786-59928397020D}" srcId="{11EBD784-6904-40B2-A1BB-09AC8F53A236}" destId="{1A63680A-F2D8-4EF2-BDFE-2F8C584F1553}" srcOrd="0" destOrd="0" parTransId="{70BA8595-8C79-4E9D-86C2-BC04901BB9FF}" sibTransId="{B3AA6597-079C-401F-A526-91F4329C8635}"/>
    <dgm:cxn modelId="{B241EABF-9699-4D4A-9792-A540C7BE3E8E}" type="presOf" srcId="{11EBD784-6904-40B2-A1BB-09AC8F53A236}" destId="{8848EDF2-2CDC-42B8-A2BB-4947374BE029}" srcOrd="0" destOrd="0" presId="urn:microsoft.com/office/officeart/2005/8/layout/lProcess2"/>
    <dgm:cxn modelId="{2B303F82-16C5-4AA7-8A5C-D3EF35CE5190}" srcId="{D1868F3A-117B-48B0-8C15-0510679F7D39}" destId="{B04F8181-9157-4B3B-9CAE-2A9753F83C79}" srcOrd="0" destOrd="0" parTransId="{5CA27360-B892-49DA-A156-B32CB4F1675B}" sibTransId="{99F383F7-197F-40CE-BFC4-A75234083726}"/>
    <dgm:cxn modelId="{5FB3686F-633B-48A7-952B-011F44DA1547}" type="presOf" srcId="{D1868F3A-117B-48B0-8C15-0510679F7D39}" destId="{768AE43F-509E-4CC9-A8F5-0A12E22504AB}" srcOrd="0" destOrd="0" presId="urn:microsoft.com/office/officeart/2005/8/layout/lProcess2"/>
    <dgm:cxn modelId="{DA42081B-9430-40A5-927D-65C064382922}" type="presOf" srcId="{B04F8181-9157-4B3B-9CAE-2A9753F83C79}" destId="{6071D2A5-8D2F-4117-916A-E74AC2B22A6C}" srcOrd="1" destOrd="0" presId="urn:microsoft.com/office/officeart/2005/8/layout/lProcess2"/>
    <dgm:cxn modelId="{691D1953-FD73-4CC9-97B1-593806B8149E}" type="presOf" srcId="{3E3BECE5-CAAB-426A-8A98-C24E91833A39}" destId="{637ADE23-8D4B-48E3-9FBD-6F72CE4F2457}" srcOrd="0" destOrd="0" presId="urn:microsoft.com/office/officeart/2005/8/layout/lProcess2"/>
    <dgm:cxn modelId="{D5D37A98-1EC2-4E02-A166-C15AC9457D88}" type="presParOf" srcId="{768AE43F-509E-4CC9-A8F5-0A12E22504AB}" destId="{F54270D6-E4B4-4842-8D9A-3C331A4433C5}" srcOrd="0" destOrd="0" presId="urn:microsoft.com/office/officeart/2005/8/layout/lProcess2"/>
    <dgm:cxn modelId="{2440D992-12A8-46B8-AC48-F33C8D7D391C}" type="presParOf" srcId="{F54270D6-E4B4-4842-8D9A-3C331A4433C5}" destId="{4DA363E3-CF3E-4AD8-BDDE-65253B9A74C8}" srcOrd="0" destOrd="0" presId="urn:microsoft.com/office/officeart/2005/8/layout/lProcess2"/>
    <dgm:cxn modelId="{A348005B-DB87-48CC-BC12-82E328CEBE28}" type="presParOf" srcId="{F54270D6-E4B4-4842-8D9A-3C331A4433C5}" destId="{6071D2A5-8D2F-4117-916A-E74AC2B22A6C}" srcOrd="1" destOrd="0" presId="urn:microsoft.com/office/officeart/2005/8/layout/lProcess2"/>
    <dgm:cxn modelId="{3D1A4232-694C-4487-ADA6-B7823C9AFAA3}" type="presParOf" srcId="{F54270D6-E4B4-4842-8D9A-3C331A4433C5}" destId="{04CC9C1A-3B1E-43DD-B9F9-55CBB0B364D2}" srcOrd="2" destOrd="0" presId="urn:microsoft.com/office/officeart/2005/8/layout/lProcess2"/>
    <dgm:cxn modelId="{B912E52B-AE38-4803-A5B3-CEEC2CF50831}" type="presParOf" srcId="{04CC9C1A-3B1E-43DD-B9F9-55CBB0B364D2}" destId="{C91581D4-0A44-43CA-B4F3-86133AD2945D}" srcOrd="0" destOrd="0" presId="urn:microsoft.com/office/officeart/2005/8/layout/lProcess2"/>
    <dgm:cxn modelId="{485D2424-9FEC-4B0B-B25F-9A8E9C3FFB47}" type="presParOf" srcId="{C91581D4-0A44-43CA-B4F3-86133AD2945D}" destId="{637ADE23-8D4B-48E3-9FBD-6F72CE4F2457}" srcOrd="0" destOrd="0" presId="urn:microsoft.com/office/officeart/2005/8/layout/lProcess2"/>
    <dgm:cxn modelId="{72C86551-693A-4392-B905-DE75817653CB}" type="presParOf" srcId="{768AE43F-509E-4CC9-A8F5-0A12E22504AB}" destId="{B5CE7DBB-A45C-437E-9266-3EC1CA4A9DB8}" srcOrd="1" destOrd="0" presId="urn:microsoft.com/office/officeart/2005/8/layout/lProcess2"/>
    <dgm:cxn modelId="{CF77EAB0-8573-4431-833D-0CEA085DCB38}" type="presParOf" srcId="{768AE43F-509E-4CC9-A8F5-0A12E22504AB}" destId="{45E55159-4FE6-4802-81D9-B9F2972754C2}" srcOrd="2" destOrd="0" presId="urn:microsoft.com/office/officeart/2005/8/layout/lProcess2"/>
    <dgm:cxn modelId="{35E4F925-61E9-4B80-BD78-95DEA3B3FE8E}" type="presParOf" srcId="{45E55159-4FE6-4802-81D9-B9F2972754C2}" destId="{8848EDF2-2CDC-42B8-A2BB-4947374BE029}" srcOrd="0" destOrd="0" presId="urn:microsoft.com/office/officeart/2005/8/layout/lProcess2"/>
    <dgm:cxn modelId="{1EE3D416-CBCB-473B-999F-144D011701AA}" type="presParOf" srcId="{45E55159-4FE6-4802-81D9-B9F2972754C2}" destId="{4599AA1C-2073-43EF-AF1C-B662159EA066}" srcOrd="1" destOrd="0" presId="urn:microsoft.com/office/officeart/2005/8/layout/lProcess2"/>
    <dgm:cxn modelId="{E0F3C3BF-FEC9-42A0-83A3-F0AEFB748C60}" type="presParOf" srcId="{45E55159-4FE6-4802-81D9-B9F2972754C2}" destId="{6B1B10B7-099C-40CE-9EA8-47827C7EA60F}" srcOrd="2" destOrd="0" presId="urn:microsoft.com/office/officeart/2005/8/layout/lProcess2"/>
    <dgm:cxn modelId="{4B1602ED-3A6A-4CAC-BD94-385EEDFC852E}" type="presParOf" srcId="{6B1B10B7-099C-40CE-9EA8-47827C7EA60F}" destId="{5EAB7239-9F24-49CC-AC8B-BFAFD6C3B3F4}" srcOrd="0" destOrd="0" presId="urn:microsoft.com/office/officeart/2005/8/layout/lProcess2"/>
    <dgm:cxn modelId="{FC96194F-11C3-4A17-8027-494FA9F6C885}" type="presParOf" srcId="{5EAB7239-9F24-49CC-AC8B-BFAFD6C3B3F4}" destId="{DCF7BD39-6C47-4F05-8EBF-7366C3CC514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99CBFC-C983-40BA-B812-3F7D4EEC30AC}" type="doc">
      <dgm:prSet loTypeId="urn:microsoft.com/office/officeart/2005/8/layout/process1" loCatId="process" qsTypeId="urn:microsoft.com/office/officeart/2005/8/quickstyle/simple1" qsCatId="simple" csTypeId="urn:microsoft.com/office/officeart/2005/8/colors/colorful1" csCatId="colorful" phldr="1"/>
      <dgm:spPr/>
    </dgm:pt>
    <dgm:pt modelId="{B6B06DF7-9DAB-4178-8529-2BB8CFA4FBF1}">
      <dgm:prSet phldrT="[Tekst]" custT="1"/>
      <dgm:spPr/>
      <dgm:t>
        <a:bodyPr/>
        <a:lstStyle/>
        <a:p>
          <a:r>
            <a:rPr lang="en-US" sz="1400" noProof="0" dirty="0" smtClean="0"/>
            <a:t>Situation</a:t>
          </a:r>
          <a:endParaRPr lang="en-US" sz="1400" noProof="0" dirty="0"/>
        </a:p>
      </dgm:t>
    </dgm:pt>
    <dgm:pt modelId="{8B9FBC4E-2553-4F51-9E45-C0888B9BE813}" type="parTrans" cxnId="{16E09EA5-43A5-4339-B568-3BCA831632E1}">
      <dgm:prSet/>
      <dgm:spPr/>
      <dgm:t>
        <a:bodyPr/>
        <a:lstStyle/>
        <a:p>
          <a:endParaRPr lang="en-US" sz="1400" noProof="0" dirty="0"/>
        </a:p>
      </dgm:t>
    </dgm:pt>
    <dgm:pt modelId="{471AE51D-DDCC-4855-AB07-E65F1CCD16E7}" type="sibTrans" cxnId="{16E09EA5-43A5-4339-B568-3BCA831632E1}">
      <dgm:prSet custT="1"/>
      <dgm:spPr/>
      <dgm:t>
        <a:bodyPr/>
        <a:lstStyle/>
        <a:p>
          <a:endParaRPr lang="en-US" sz="1400" noProof="0" dirty="0"/>
        </a:p>
      </dgm:t>
    </dgm:pt>
    <dgm:pt modelId="{B9A43905-F2BC-4409-87C9-2BD9D0639DB1}">
      <dgm:prSet phldrT="[Tekst]" custT="1"/>
      <dgm:spPr/>
      <dgm:t>
        <a:bodyPr/>
        <a:lstStyle/>
        <a:p>
          <a:r>
            <a:rPr lang="en-US" sz="1400" noProof="0" dirty="0" smtClean="0"/>
            <a:t>Process models</a:t>
          </a:r>
          <a:endParaRPr lang="en-US" sz="1400" noProof="0" dirty="0"/>
        </a:p>
      </dgm:t>
    </dgm:pt>
    <dgm:pt modelId="{0C8DA9E0-6095-495F-AAC0-D77FE7ED57EC}" type="parTrans" cxnId="{A6B9BC8D-AB2A-46A7-B3E5-1BC872AC9834}">
      <dgm:prSet/>
      <dgm:spPr/>
      <dgm:t>
        <a:bodyPr/>
        <a:lstStyle/>
        <a:p>
          <a:endParaRPr lang="en-US" sz="1400" noProof="0" dirty="0"/>
        </a:p>
      </dgm:t>
    </dgm:pt>
    <dgm:pt modelId="{CC3B61D9-C904-4D64-8870-73FAEA5E805A}" type="sibTrans" cxnId="{A6B9BC8D-AB2A-46A7-B3E5-1BC872AC9834}">
      <dgm:prSet custT="1"/>
      <dgm:spPr/>
      <dgm:t>
        <a:bodyPr/>
        <a:lstStyle/>
        <a:p>
          <a:endParaRPr lang="en-US" sz="1400" noProof="0" dirty="0"/>
        </a:p>
      </dgm:t>
    </dgm:pt>
    <dgm:pt modelId="{420E4C06-FC94-46C9-89E8-61D0B03E2934}">
      <dgm:prSet phldrT="[Tekst]" custT="1"/>
      <dgm:spPr/>
      <dgm:t>
        <a:bodyPr/>
        <a:lstStyle/>
        <a:p>
          <a:r>
            <a:rPr lang="en-US" sz="1400" noProof="0" dirty="0" smtClean="0"/>
            <a:t>System development methods</a:t>
          </a:r>
          <a:endParaRPr lang="en-US" sz="1400" noProof="0" dirty="0"/>
        </a:p>
      </dgm:t>
    </dgm:pt>
    <dgm:pt modelId="{80DAAC4D-54E7-4CDA-81C0-B993B297AB88}" type="parTrans" cxnId="{52C5B769-EA0C-41BF-9DF4-1941097EA566}">
      <dgm:prSet/>
      <dgm:spPr/>
      <dgm:t>
        <a:bodyPr/>
        <a:lstStyle/>
        <a:p>
          <a:endParaRPr lang="en-US" sz="1400" noProof="0" dirty="0"/>
        </a:p>
      </dgm:t>
    </dgm:pt>
    <dgm:pt modelId="{BD938450-4BCD-48AD-B174-36B3ED16A36C}" type="sibTrans" cxnId="{52C5B769-EA0C-41BF-9DF4-1941097EA566}">
      <dgm:prSet custT="1"/>
      <dgm:spPr/>
      <dgm:t>
        <a:bodyPr/>
        <a:lstStyle/>
        <a:p>
          <a:endParaRPr lang="en-US" sz="1400" noProof="0" dirty="0"/>
        </a:p>
      </dgm:t>
    </dgm:pt>
    <dgm:pt modelId="{39A8AC32-C2E5-489C-AFBB-7C1C7BC87EC2}">
      <dgm:prSet phldrT="[Tekst]" custT="1"/>
      <dgm:spPr/>
      <dgm:t>
        <a:bodyPr/>
        <a:lstStyle/>
        <a:p>
          <a:r>
            <a:rPr lang="en-US" sz="1400" noProof="0" dirty="0" smtClean="0"/>
            <a:t>Techniques</a:t>
          </a:r>
          <a:endParaRPr lang="en-US" sz="1400" noProof="0" dirty="0"/>
        </a:p>
      </dgm:t>
    </dgm:pt>
    <dgm:pt modelId="{002042FA-A8F6-4FFC-BA9F-DE70BC038456}" type="parTrans" cxnId="{71E4DC7D-9F1A-45F1-9CC6-8B4DF28700D1}">
      <dgm:prSet/>
      <dgm:spPr/>
      <dgm:t>
        <a:bodyPr/>
        <a:lstStyle/>
        <a:p>
          <a:endParaRPr lang="en-US" sz="1400" noProof="0" dirty="0"/>
        </a:p>
      </dgm:t>
    </dgm:pt>
    <dgm:pt modelId="{906342F6-0638-48F9-B64B-F14927649C23}" type="sibTrans" cxnId="{71E4DC7D-9F1A-45F1-9CC6-8B4DF28700D1}">
      <dgm:prSet custT="1"/>
      <dgm:spPr/>
      <dgm:t>
        <a:bodyPr/>
        <a:lstStyle/>
        <a:p>
          <a:endParaRPr lang="en-US" sz="1400" noProof="0" dirty="0"/>
        </a:p>
      </dgm:t>
    </dgm:pt>
    <dgm:pt modelId="{4492CDCA-801D-47A8-A66E-D2F639E201FC}">
      <dgm:prSet phldrT="[Tekst]" custT="1"/>
      <dgm:spPr/>
      <dgm:t>
        <a:bodyPr/>
        <a:lstStyle/>
        <a:p>
          <a:r>
            <a:rPr lang="en-US" sz="1400" noProof="0" dirty="0" smtClean="0"/>
            <a:t>Tools</a:t>
          </a:r>
          <a:endParaRPr lang="en-US" sz="1400" noProof="0" dirty="0"/>
        </a:p>
      </dgm:t>
    </dgm:pt>
    <dgm:pt modelId="{914EB3BA-C5FD-4725-8FB2-E684DC0904D0}" type="parTrans" cxnId="{A2C005EB-C550-4320-AAD5-7BDEF72DD479}">
      <dgm:prSet/>
      <dgm:spPr/>
      <dgm:t>
        <a:bodyPr/>
        <a:lstStyle/>
        <a:p>
          <a:endParaRPr lang="en-US" sz="1400" noProof="0" dirty="0"/>
        </a:p>
      </dgm:t>
    </dgm:pt>
    <dgm:pt modelId="{F5AC4E87-4E7A-438C-A9F0-A0C74A865547}" type="sibTrans" cxnId="{A2C005EB-C550-4320-AAD5-7BDEF72DD479}">
      <dgm:prSet/>
      <dgm:spPr/>
      <dgm:t>
        <a:bodyPr/>
        <a:lstStyle/>
        <a:p>
          <a:endParaRPr lang="en-US" sz="1400" noProof="0" dirty="0"/>
        </a:p>
      </dgm:t>
    </dgm:pt>
    <dgm:pt modelId="{920EE01A-5201-4F6C-8835-7ADFF4C3286A}" type="pres">
      <dgm:prSet presAssocID="{E499CBFC-C983-40BA-B812-3F7D4EEC30AC}" presName="Name0" presStyleCnt="0">
        <dgm:presLayoutVars>
          <dgm:dir/>
          <dgm:resizeHandles val="exact"/>
        </dgm:presLayoutVars>
      </dgm:prSet>
      <dgm:spPr/>
    </dgm:pt>
    <dgm:pt modelId="{F8FC8B4C-4A14-47A3-8EA2-12535988D93A}" type="pres">
      <dgm:prSet presAssocID="{B6B06DF7-9DAB-4178-8529-2BB8CFA4FBF1}" presName="node" presStyleLbl="node1" presStyleIdx="0" presStyleCnt="5">
        <dgm:presLayoutVars>
          <dgm:bulletEnabled val="1"/>
        </dgm:presLayoutVars>
      </dgm:prSet>
      <dgm:spPr/>
      <dgm:t>
        <a:bodyPr/>
        <a:lstStyle/>
        <a:p>
          <a:endParaRPr lang="da-DK"/>
        </a:p>
      </dgm:t>
    </dgm:pt>
    <dgm:pt modelId="{64220EB9-894C-4385-B300-4EA7082C8E43}" type="pres">
      <dgm:prSet presAssocID="{471AE51D-DDCC-4855-AB07-E65F1CCD16E7}" presName="sibTrans" presStyleLbl="sibTrans2D1" presStyleIdx="0" presStyleCnt="4"/>
      <dgm:spPr/>
      <dgm:t>
        <a:bodyPr/>
        <a:lstStyle/>
        <a:p>
          <a:endParaRPr lang="da-DK"/>
        </a:p>
      </dgm:t>
    </dgm:pt>
    <dgm:pt modelId="{8E356A60-2246-4729-A701-11BA796AD185}" type="pres">
      <dgm:prSet presAssocID="{471AE51D-DDCC-4855-AB07-E65F1CCD16E7}" presName="connectorText" presStyleLbl="sibTrans2D1" presStyleIdx="0" presStyleCnt="4"/>
      <dgm:spPr/>
      <dgm:t>
        <a:bodyPr/>
        <a:lstStyle/>
        <a:p>
          <a:endParaRPr lang="da-DK"/>
        </a:p>
      </dgm:t>
    </dgm:pt>
    <dgm:pt modelId="{4A6E9E8C-B572-48B0-9720-F27C708499BF}" type="pres">
      <dgm:prSet presAssocID="{B9A43905-F2BC-4409-87C9-2BD9D0639DB1}" presName="node" presStyleLbl="node1" presStyleIdx="1" presStyleCnt="5">
        <dgm:presLayoutVars>
          <dgm:bulletEnabled val="1"/>
        </dgm:presLayoutVars>
      </dgm:prSet>
      <dgm:spPr/>
      <dgm:t>
        <a:bodyPr/>
        <a:lstStyle/>
        <a:p>
          <a:endParaRPr lang="da-DK"/>
        </a:p>
      </dgm:t>
    </dgm:pt>
    <dgm:pt modelId="{EE942E6F-574A-4DE6-83FB-1097AB41C25A}" type="pres">
      <dgm:prSet presAssocID="{CC3B61D9-C904-4D64-8870-73FAEA5E805A}" presName="sibTrans" presStyleLbl="sibTrans2D1" presStyleIdx="1" presStyleCnt="4"/>
      <dgm:spPr/>
      <dgm:t>
        <a:bodyPr/>
        <a:lstStyle/>
        <a:p>
          <a:endParaRPr lang="da-DK"/>
        </a:p>
      </dgm:t>
    </dgm:pt>
    <dgm:pt modelId="{63E5CF4B-8561-4D67-B379-F5509BC3B0D9}" type="pres">
      <dgm:prSet presAssocID="{CC3B61D9-C904-4D64-8870-73FAEA5E805A}" presName="connectorText" presStyleLbl="sibTrans2D1" presStyleIdx="1" presStyleCnt="4"/>
      <dgm:spPr/>
      <dgm:t>
        <a:bodyPr/>
        <a:lstStyle/>
        <a:p>
          <a:endParaRPr lang="da-DK"/>
        </a:p>
      </dgm:t>
    </dgm:pt>
    <dgm:pt modelId="{4EC65D42-F582-4CD5-B5D6-A28F16777E0F}" type="pres">
      <dgm:prSet presAssocID="{420E4C06-FC94-46C9-89E8-61D0B03E2934}" presName="node" presStyleLbl="node1" presStyleIdx="2" presStyleCnt="5">
        <dgm:presLayoutVars>
          <dgm:bulletEnabled val="1"/>
        </dgm:presLayoutVars>
      </dgm:prSet>
      <dgm:spPr/>
      <dgm:t>
        <a:bodyPr/>
        <a:lstStyle/>
        <a:p>
          <a:endParaRPr lang="da-DK"/>
        </a:p>
      </dgm:t>
    </dgm:pt>
    <dgm:pt modelId="{0523F150-256F-4846-82FC-771CA13CF7AF}" type="pres">
      <dgm:prSet presAssocID="{BD938450-4BCD-48AD-B174-36B3ED16A36C}" presName="sibTrans" presStyleLbl="sibTrans2D1" presStyleIdx="2" presStyleCnt="4"/>
      <dgm:spPr/>
      <dgm:t>
        <a:bodyPr/>
        <a:lstStyle/>
        <a:p>
          <a:endParaRPr lang="da-DK"/>
        </a:p>
      </dgm:t>
    </dgm:pt>
    <dgm:pt modelId="{1CE8892F-5B43-43B3-BAF8-A8C457683440}" type="pres">
      <dgm:prSet presAssocID="{BD938450-4BCD-48AD-B174-36B3ED16A36C}" presName="connectorText" presStyleLbl="sibTrans2D1" presStyleIdx="2" presStyleCnt="4"/>
      <dgm:spPr/>
      <dgm:t>
        <a:bodyPr/>
        <a:lstStyle/>
        <a:p>
          <a:endParaRPr lang="da-DK"/>
        </a:p>
      </dgm:t>
    </dgm:pt>
    <dgm:pt modelId="{D26579D3-FBC8-4D03-965D-B94442CC9394}" type="pres">
      <dgm:prSet presAssocID="{39A8AC32-C2E5-489C-AFBB-7C1C7BC87EC2}" presName="node" presStyleLbl="node1" presStyleIdx="3" presStyleCnt="5">
        <dgm:presLayoutVars>
          <dgm:bulletEnabled val="1"/>
        </dgm:presLayoutVars>
      </dgm:prSet>
      <dgm:spPr/>
      <dgm:t>
        <a:bodyPr/>
        <a:lstStyle/>
        <a:p>
          <a:endParaRPr lang="da-DK"/>
        </a:p>
      </dgm:t>
    </dgm:pt>
    <dgm:pt modelId="{176D9567-5D64-4E72-BF92-265A1E4BFB00}" type="pres">
      <dgm:prSet presAssocID="{906342F6-0638-48F9-B64B-F14927649C23}" presName="sibTrans" presStyleLbl="sibTrans2D1" presStyleIdx="3" presStyleCnt="4"/>
      <dgm:spPr/>
      <dgm:t>
        <a:bodyPr/>
        <a:lstStyle/>
        <a:p>
          <a:endParaRPr lang="da-DK"/>
        </a:p>
      </dgm:t>
    </dgm:pt>
    <dgm:pt modelId="{AB93BB0F-F2B3-4D9E-8A60-E09C86627815}" type="pres">
      <dgm:prSet presAssocID="{906342F6-0638-48F9-B64B-F14927649C23}" presName="connectorText" presStyleLbl="sibTrans2D1" presStyleIdx="3" presStyleCnt="4"/>
      <dgm:spPr/>
      <dgm:t>
        <a:bodyPr/>
        <a:lstStyle/>
        <a:p>
          <a:endParaRPr lang="da-DK"/>
        </a:p>
      </dgm:t>
    </dgm:pt>
    <dgm:pt modelId="{724EF44B-FF83-4981-9D22-359A39DD6CEB}" type="pres">
      <dgm:prSet presAssocID="{4492CDCA-801D-47A8-A66E-D2F639E201FC}" presName="node" presStyleLbl="node1" presStyleIdx="4" presStyleCnt="5">
        <dgm:presLayoutVars>
          <dgm:bulletEnabled val="1"/>
        </dgm:presLayoutVars>
      </dgm:prSet>
      <dgm:spPr/>
      <dgm:t>
        <a:bodyPr/>
        <a:lstStyle/>
        <a:p>
          <a:endParaRPr lang="da-DK"/>
        </a:p>
      </dgm:t>
    </dgm:pt>
  </dgm:ptLst>
  <dgm:cxnLst>
    <dgm:cxn modelId="{52C5B769-EA0C-41BF-9DF4-1941097EA566}" srcId="{E499CBFC-C983-40BA-B812-3F7D4EEC30AC}" destId="{420E4C06-FC94-46C9-89E8-61D0B03E2934}" srcOrd="2" destOrd="0" parTransId="{80DAAC4D-54E7-4CDA-81C0-B993B297AB88}" sibTransId="{BD938450-4BCD-48AD-B174-36B3ED16A36C}"/>
    <dgm:cxn modelId="{CBC9B597-09FE-401D-98AC-7EC99E51EA55}" type="presOf" srcId="{B9A43905-F2BC-4409-87C9-2BD9D0639DB1}" destId="{4A6E9E8C-B572-48B0-9720-F27C708499BF}" srcOrd="0" destOrd="0" presId="urn:microsoft.com/office/officeart/2005/8/layout/process1"/>
    <dgm:cxn modelId="{E77EFC06-1EA0-44D0-843A-11D6DD1E85E7}" type="presOf" srcId="{4492CDCA-801D-47A8-A66E-D2F639E201FC}" destId="{724EF44B-FF83-4981-9D22-359A39DD6CEB}" srcOrd="0" destOrd="0" presId="urn:microsoft.com/office/officeart/2005/8/layout/process1"/>
    <dgm:cxn modelId="{1E81335C-1D7F-4D1B-A134-B4B77DF47B21}" type="presOf" srcId="{420E4C06-FC94-46C9-89E8-61D0B03E2934}" destId="{4EC65D42-F582-4CD5-B5D6-A28F16777E0F}" srcOrd="0" destOrd="0" presId="urn:microsoft.com/office/officeart/2005/8/layout/process1"/>
    <dgm:cxn modelId="{692661A0-B0DF-4B90-B869-63B413461DF2}" type="presOf" srcId="{BD938450-4BCD-48AD-B174-36B3ED16A36C}" destId="{0523F150-256F-4846-82FC-771CA13CF7AF}" srcOrd="0" destOrd="0" presId="urn:microsoft.com/office/officeart/2005/8/layout/process1"/>
    <dgm:cxn modelId="{16E09EA5-43A5-4339-B568-3BCA831632E1}" srcId="{E499CBFC-C983-40BA-B812-3F7D4EEC30AC}" destId="{B6B06DF7-9DAB-4178-8529-2BB8CFA4FBF1}" srcOrd="0" destOrd="0" parTransId="{8B9FBC4E-2553-4F51-9E45-C0888B9BE813}" sibTransId="{471AE51D-DDCC-4855-AB07-E65F1CCD16E7}"/>
    <dgm:cxn modelId="{465AF6BE-1F63-4640-AACF-088A7BCEF8FF}" type="presOf" srcId="{471AE51D-DDCC-4855-AB07-E65F1CCD16E7}" destId="{8E356A60-2246-4729-A701-11BA796AD185}" srcOrd="1" destOrd="0" presId="urn:microsoft.com/office/officeart/2005/8/layout/process1"/>
    <dgm:cxn modelId="{FFEC3D1D-4301-47FA-9E27-4D552A8E7A19}" type="presOf" srcId="{906342F6-0638-48F9-B64B-F14927649C23}" destId="{176D9567-5D64-4E72-BF92-265A1E4BFB00}" srcOrd="0" destOrd="0" presId="urn:microsoft.com/office/officeart/2005/8/layout/process1"/>
    <dgm:cxn modelId="{C8B0A073-E623-4A1B-ACEF-3E688B3E4CC5}" type="presOf" srcId="{CC3B61D9-C904-4D64-8870-73FAEA5E805A}" destId="{EE942E6F-574A-4DE6-83FB-1097AB41C25A}" srcOrd="0" destOrd="0" presId="urn:microsoft.com/office/officeart/2005/8/layout/process1"/>
    <dgm:cxn modelId="{2D863A01-43CC-4393-99D4-91BDDE6F8FDD}" type="presOf" srcId="{E499CBFC-C983-40BA-B812-3F7D4EEC30AC}" destId="{920EE01A-5201-4F6C-8835-7ADFF4C3286A}" srcOrd="0" destOrd="0" presId="urn:microsoft.com/office/officeart/2005/8/layout/process1"/>
    <dgm:cxn modelId="{6E48224E-3601-432D-8ABB-E334E1D51167}" type="presOf" srcId="{BD938450-4BCD-48AD-B174-36B3ED16A36C}" destId="{1CE8892F-5B43-43B3-BAF8-A8C457683440}" srcOrd="1" destOrd="0" presId="urn:microsoft.com/office/officeart/2005/8/layout/process1"/>
    <dgm:cxn modelId="{116E5C78-AE85-4073-B796-3AEDB489BB44}" type="presOf" srcId="{39A8AC32-C2E5-489C-AFBB-7C1C7BC87EC2}" destId="{D26579D3-FBC8-4D03-965D-B94442CC9394}" srcOrd="0" destOrd="0" presId="urn:microsoft.com/office/officeart/2005/8/layout/process1"/>
    <dgm:cxn modelId="{BB62FF06-C7D0-4424-898D-278565711B13}" type="presOf" srcId="{CC3B61D9-C904-4D64-8870-73FAEA5E805A}" destId="{63E5CF4B-8561-4D67-B379-F5509BC3B0D9}" srcOrd="1" destOrd="0" presId="urn:microsoft.com/office/officeart/2005/8/layout/process1"/>
    <dgm:cxn modelId="{03A07827-8818-4FB4-9DF7-AE0C1A9F5FCE}" type="presOf" srcId="{471AE51D-DDCC-4855-AB07-E65F1CCD16E7}" destId="{64220EB9-894C-4385-B300-4EA7082C8E43}" srcOrd="0" destOrd="0" presId="urn:microsoft.com/office/officeart/2005/8/layout/process1"/>
    <dgm:cxn modelId="{AD8BECFF-38E8-49D1-AE3D-17301789BECA}" type="presOf" srcId="{906342F6-0638-48F9-B64B-F14927649C23}" destId="{AB93BB0F-F2B3-4D9E-8A60-E09C86627815}" srcOrd="1" destOrd="0" presId="urn:microsoft.com/office/officeart/2005/8/layout/process1"/>
    <dgm:cxn modelId="{A869DC97-D384-4FA7-9DF9-E1F23E57C5BD}" type="presOf" srcId="{B6B06DF7-9DAB-4178-8529-2BB8CFA4FBF1}" destId="{F8FC8B4C-4A14-47A3-8EA2-12535988D93A}" srcOrd="0" destOrd="0" presId="urn:microsoft.com/office/officeart/2005/8/layout/process1"/>
    <dgm:cxn modelId="{A6B9BC8D-AB2A-46A7-B3E5-1BC872AC9834}" srcId="{E499CBFC-C983-40BA-B812-3F7D4EEC30AC}" destId="{B9A43905-F2BC-4409-87C9-2BD9D0639DB1}" srcOrd="1" destOrd="0" parTransId="{0C8DA9E0-6095-495F-AAC0-D77FE7ED57EC}" sibTransId="{CC3B61D9-C904-4D64-8870-73FAEA5E805A}"/>
    <dgm:cxn modelId="{71E4DC7D-9F1A-45F1-9CC6-8B4DF28700D1}" srcId="{E499CBFC-C983-40BA-B812-3F7D4EEC30AC}" destId="{39A8AC32-C2E5-489C-AFBB-7C1C7BC87EC2}" srcOrd="3" destOrd="0" parTransId="{002042FA-A8F6-4FFC-BA9F-DE70BC038456}" sibTransId="{906342F6-0638-48F9-B64B-F14927649C23}"/>
    <dgm:cxn modelId="{A2C005EB-C550-4320-AAD5-7BDEF72DD479}" srcId="{E499CBFC-C983-40BA-B812-3F7D4EEC30AC}" destId="{4492CDCA-801D-47A8-A66E-D2F639E201FC}" srcOrd="4" destOrd="0" parTransId="{914EB3BA-C5FD-4725-8FB2-E684DC0904D0}" sibTransId="{F5AC4E87-4E7A-438C-A9F0-A0C74A865547}"/>
    <dgm:cxn modelId="{8E13CDC0-AFC2-4D1A-9476-991581E77812}" type="presParOf" srcId="{920EE01A-5201-4F6C-8835-7ADFF4C3286A}" destId="{F8FC8B4C-4A14-47A3-8EA2-12535988D93A}" srcOrd="0" destOrd="0" presId="urn:microsoft.com/office/officeart/2005/8/layout/process1"/>
    <dgm:cxn modelId="{64F1055C-9E9E-45F0-BEE1-90D5519D1AA7}" type="presParOf" srcId="{920EE01A-5201-4F6C-8835-7ADFF4C3286A}" destId="{64220EB9-894C-4385-B300-4EA7082C8E43}" srcOrd="1" destOrd="0" presId="urn:microsoft.com/office/officeart/2005/8/layout/process1"/>
    <dgm:cxn modelId="{E417B859-9FD7-44F9-8940-54161678929A}" type="presParOf" srcId="{64220EB9-894C-4385-B300-4EA7082C8E43}" destId="{8E356A60-2246-4729-A701-11BA796AD185}" srcOrd="0" destOrd="0" presId="urn:microsoft.com/office/officeart/2005/8/layout/process1"/>
    <dgm:cxn modelId="{7DC7838E-0E5B-46F5-9654-75D717F99C26}" type="presParOf" srcId="{920EE01A-5201-4F6C-8835-7ADFF4C3286A}" destId="{4A6E9E8C-B572-48B0-9720-F27C708499BF}" srcOrd="2" destOrd="0" presId="urn:microsoft.com/office/officeart/2005/8/layout/process1"/>
    <dgm:cxn modelId="{CB8274E4-E006-4718-AB98-C879C6B44ABE}" type="presParOf" srcId="{920EE01A-5201-4F6C-8835-7ADFF4C3286A}" destId="{EE942E6F-574A-4DE6-83FB-1097AB41C25A}" srcOrd="3" destOrd="0" presId="urn:microsoft.com/office/officeart/2005/8/layout/process1"/>
    <dgm:cxn modelId="{99B88DD0-1074-4AB0-8792-6487CDE3F17A}" type="presParOf" srcId="{EE942E6F-574A-4DE6-83FB-1097AB41C25A}" destId="{63E5CF4B-8561-4D67-B379-F5509BC3B0D9}" srcOrd="0" destOrd="0" presId="urn:microsoft.com/office/officeart/2005/8/layout/process1"/>
    <dgm:cxn modelId="{20C004B8-77C0-4397-92EE-11B3788B34E7}" type="presParOf" srcId="{920EE01A-5201-4F6C-8835-7ADFF4C3286A}" destId="{4EC65D42-F582-4CD5-B5D6-A28F16777E0F}" srcOrd="4" destOrd="0" presId="urn:microsoft.com/office/officeart/2005/8/layout/process1"/>
    <dgm:cxn modelId="{A8995558-4762-4D01-80FA-11331BA2E965}" type="presParOf" srcId="{920EE01A-5201-4F6C-8835-7ADFF4C3286A}" destId="{0523F150-256F-4846-82FC-771CA13CF7AF}" srcOrd="5" destOrd="0" presId="urn:microsoft.com/office/officeart/2005/8/layout/process1"/>
    <dgm:cxn modelId="{ABC1989B-2A72-46B8-8532-C08EC1CAF416}" type="presParOf" srcId="{0523F150-256F-4846-82FC-771CA13CF7AF}" destId="{1CE8892F-5B43-43B3-BAF8-A8C457683440}" srcOrd="0" destOrd="0" presId="urn:microsoft.com/office/officeart/2005/8/layout/process1"/>
    <dgm:cxn modelId="{DE4B62CA-E51D-40D9-B943-C48B56A0829A}" type="presParOf" srcId="{920EE01A-5201-4F6C-8835-7ADFF4C3286A}" destId="{D26579D3-FBC8-4D03-965D-B94442CC9394}" srcOrd="6" destOrd="0" presId="urn:microsoft.com/office/officeart/2005/8/layout/process1"/>
    <dgm:cxn modelId="{DFE8A841-DCA2-4B48-8F40-B5FB28716815}" type="presParOf" srcId="{920EE01A-5201-4F6C-8835-7ADFF4C3286A}" destId="{176D9567-5D64-4E72-BF92-265A1E4BFB00}" srcOrd="7" destOrd="0" presId="urn:microsoft.com/office/officeart/2005/8/layout/process1"/>
    <dgm:cxn modelId="{25618B04-BB76-49CF-B76D-4F23F3F9A08C}" type="presParOf" srcId="{176D9567-5D64-4E72-BF92-265A1E4BFB00}" destId="{AB93BB0F-F2B3-4D9E-8A60-E09C86627815}" srcOrd="0" destOrd="0" presId="urn:microsoft.com/office/officeart/2005/8/layout/process1"/>
    <dgm:cxn modelId="{047515D9-B28A-4580-B14B-526544B6AEE3}" type="presParOf" srcId="{920EE01A-5201-4F6C-8835-7ADFF4C3286A}" destId="{724EF44B-FF83-4981-9D22-359A39DD6CE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F5809-2D16-4AC2-A534-838C3BA3CACC}"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da-DK"/>
        </a:p>
      </dgm:t>
    </dgm:pt>
    <dgm:pt modelId="{3634F0E2-0275-4E91-8547-6BFD185BA0FC}">
      <dgm:prSet phldrT="[Tekst]"/>
      <dgm:spPr/>
      <dgm:t>
        <a:bodyPr/>
        <a:lstStyle/>
        <a:p>
          <a:r>
            <a:rPr lang="en-US" noProof="0" dirty="0" smtClean="0"/>
            <a:t>b</a:t>
          </a:r>
          <a:endParaRPr lang="en-US" noProof="0" dirty="0"/>
        </a:p>
      </dgm:t>
    </dgm:pt>
    <dgm:pt modelId="{F8CD2E21-2580-442D-AC76-72CA95C6BEE6}" type="parTrans" cxnId="{94FEA483-AEE1-4E43-849B-A7CD4764D7B1}">
      <dgm:prSet/>
      <dgm:spPr/>
      <dgm:t>
        <a:bodyPr/>
        <a:lstStyle/>
        <a:p>
          <a:endParaRPr lang="en-US" noProof="0" dirty="0"/>
        </a:p>
      </dgm:t>
    </dgm:pt>
    <dgm:pt modelId="{50478CDF-552A-48BC-8520-B124A94A6A4E}" type="sibTrans" cxnId="{94FEA483-AEE1-4E43-849B-A7CD4764D7B1}">
      <dgm:prSet/>
      <dgm:spPr/>
      <dgm:t>
        <a:bodyPr/>
        <a:lstStyle/>
        <a:p>
          <a:endParaRPr lang="en-US" noProof="0" dirty="0"/>
        </a:p>
      </dgm:t>
    </dgm:pt>
    <dgm:pt modelId="{3CC7E9C8-8A36-4A9B-9F41-E3E496D2620D}">
      <dgm:prSet phldrT="[Tekst]"/>
      <dgm:spPr/>
      <dgm:t>
        <a:bodyPr/>
        <a:lstStyle/>
        <a:p>
          <a:r>
            <a:rPr lang="en-US" noProof="0" dirty="0" smtClean="0"/>
            <a:t>The best case estimate</a:t>
          </a:r>
          <a:endParaRPr lang="en-US" noProof="0" dirty="0"/>
        </a:p>
      </dgm:t>
    </dgm:pt>
    <dgm:pt modelId="{E11867CB-2CD4-476D-9A07-6F5D4646414D}" type="parTrans" cxnId="{AB351FD4-A04C-416A-9F81-9819F62E887B}">
      <dgm:prSet/>
      <dgm:spPr/>
      <dgm:t>
        <a:bodyPr/>
        <a:lstStyle/>
        <a:p>
          <a:endParaRPr lang="en-US" noProof="0" dirty="0"/>
        </a:p>
      </dgm:t>
    </dgm:pt>
    <dgm:pt modelId="{BCC9F968-A4F8-4F1B-B426-B573CB65697B}" type="sibTrans" cxnId="{AB351FD4-A04C-416A-9F81-9819F62E887B}">
      <dgm:prSet/>
      <dgm:spPr/>
      <dgm:t>
        <a:bodyPr/>
        <a:lstStyle/>
        <a:p>
          <a:endParaRPr lang="en-US" noProof="0" dirty="0"/>
        </a:p>
      </dgm:t>
    </dgm:pt>
    <dgm:pt modelId="{B86D59FA-0528-4175-8C8B-555C29C3EEAF}">
      <dgm:prSet phldrT="[Tekst]"/>
      <dgm:spPr/>
      <dgm:t>
        <a:bodyPr/>
        <a:lstStyle/>
        <a:p>
          <a:r>
            <a:rPr lang="en-US" noProof="0" dirty="0" smtClean="0"/>
            <a:t>m</a:t>
          </a:r>
          <a:endParaRPr lang="en-US" noProof="0" dirty="0"/>
        </a:p>
      </dgm:t>
    </dgm:pt>
    <dgm:pt modelId="{8A7C7279-A4B3-40F2-BCC0-B5B69D7CAD06}" type="parTrans" cxnId="{7BB307DD-1307-43BB-A3E7-EF1F76EAC38E}">
      <dgm:prSet/>
      <dgm:spPr/>
      <dgm:t>
        <a:bodyPr/>
        <a:lstStyle/>
        <a:p>
          <a:endParaRPr lang="en-US" noProof="0" dirty="0"/>
        </a:p>
      </dgm:t>
    </dgm:pt>
    <dgm:pt modelId="{B9491D56-3F5F-4458-9853-ECDB6F8DCA08}" type="sibTrans" cxnId="{7BB307DD-1307-43BB-A3E7-EF1F76EAC38E}">
      <dgm:prSet/>
      <dgm:spPr/>
      <dgm:t>
        <a:bodyPr/>
        <a:lstStyle/>
        <a:p>
          <a:endParaRPr lang="en-US" noProof="0" dirty="0"/>
        </a:p>
      </dgm:t>
    </dgm:pt>
    <dgm:pt modelId="{EE9D5465-CB0E-4FFB-9CB9-861AA0A43E67}">
      <dgm:prSet phldrT="[Tekst]"/>
      <dgm:spPr/>
      <dgm:t>
        <a:bodyPr/>
        <a:lstStyle/>
        <a:p>
          <a:r>
            <a:rPr lang="en-US" noProof="0" dirty="0" smtClean="0"/>
            <a:t>The most likely estimate</a:t>
          </a:r>
          <a:endParaRPr lang="en-US" noProof="0" dirty="0"/>
        </a:p>
      </dgm:t>
    </dgm:pt>
    <dgm:pt modelId="{DFF36C64-DD93-4274-A701-A55CBFA6F8D9}" type="parTrans" cxnId="{C635169F-4EE6-4A56-AD1F-D97F4C5360CD}">
      <dgm:prSet/>
      <dgm:spPr/>
      <dgm:t>
        <a:bodyPr/>
        <a:lstStyle/>
        <a:p>
          <a:endParaRPr lang="en-US" noProof="0" dirty="0"/>
        </a:p>
      </dgm:t>
    </dgm:pt>
    <dgm:pt modelId="{A4CE5497-F8AD-4782-8F51-9D1487D59EBC}" type="sibTrans" cxnId="{C635169F-4EE6-4A56-AD1F-D97F4C5360CD}">
      <dgm:prSet/>
      <dgm:spPr/>
      <dgm:t>
        <a:bodyPr/>
        <a:lstStyle/>
        <a:p>
          <a:endParaRPr lang="en-US" noProof="0" dirty="0"/>
        </a:p>
      </dgm:t>
    </dgm:pt>
    <dgm:pt modelId="{D141368B-BF4A-4702-B80B-E3ED9911C330}">
      <dgm:prSet phldrT="[Tekst]"/>
      <dgm:spPr/>
      <dgm:t>
        <a:bodyPr/>
        <a:lstStyle/>
        <a:p>
          <a:r>
            <a:rPr lang="en-US" noProof="0" dirty="0" smtClean="0"/>
            <a:t>w</a:t>
          </a:r>
          <a:endParaRPr lang="en-US" noProof="0" dirty="0"/>
        </a:p>
      </dgm:t>
    </dgm:pt>
    <dgm:pt modelId="{17514AB7-9F5C-4182-ABF7-6C7DD2FBF02A}" type="parTrans" cxnId="{A1D9BF9D-520D-4466-8CEF-438993AD4AB4}">
      <dgm:prSet/>
      <dgm:spPr/>
      <dgm:t>
        <a:bodyPr/>
        <a:lstStyle/>
        <a:p>
          <a:endParaRPr lang="en-US" noProof="0" dirty="0"/>
        </a:p>
      </dgm:t>
    </dgm:pt>
    <dgm:pt modelId="{B11BAC9B-CA45-43E2-AFFF-C5FF564BA58F}" type="sibTrans" cxnId="{A1D9BF9D-520D-4466-8CEF-438993AD4AB4}">
      <dgm:prSet/>
      <dgm:spPr/>
      <dgm:t>
        <a:bodyPr/>
        <a:lstStyle/>
        <a:p>
          <a:endParaRPr lang="en-US" noProof="0" dirty="0"/>
        </a:p>
      </dgm:t>
    </dgm:pt>
    <dgm:pt modelId="{A5B2A781-BDF3-429B-81CE-6BD5DCB50E14}">
      <dgm:prSet phldrT="[Tekst]"/>
      <dgm:spPr/>
      <dgm:t>
        <a:bodyPr/>
        <a:lstStyle/>
        <a:p>
          <a:r>
            <a:rPr lang="en-US" noProof="0" dirty="0" smtClean="0"/>
            <a:t>The worst case estimate</a:t>
          </a:r>
          <a:endParaRPr lang="en-US" noProof="0" dirty="0"/>
        </a:p>
      </dgm:t>
    </dgm:pt>
    <dgm:pt modelId="{965F6606-B032-431E-A33F-1DF515057C8F}" type="parTrans" cxnId="{AB56C0EE-FB1F-4CA2-9B7D-0528F0893EAA}">
      <dgm:prSet/>
      <dgm:spPr/>
      <dgm:t>
        <a:bodyPr/>
        <a:lstStyle/>
        <a:p>
          <a:endParaRPr lang="en-US" noProof="0" dirty="0"/>
        </a:p>
      </dgm:t>
    </dgm:pt>
    <dgm:pt modelId="{342B3E06-4229-441D-8EF1-4BCDA50ADCD8}" type="sibTrans" cxnId="{AB56C0EE-FB1F-4CA2-9B7D-0528F0893EAA}">
      <dgm:prSet/>
      <dgm:spPr/>
      <dgm:t>
        <a:bodyPr/>
        <a:lstStyle/>
        <a:p>
          <a:endParaRPr lang="en-US" noProof="0" dirty="0"/>
        </a:p>
      </dgm:t>
    </dgm:pt>
    <dgm:pt modelId="{76B06F0A-152B-4EAB-B34C-D46A8BE0D896}" type="pres">
      <dgm:prSet presAssocID="{291F5809-2D16-4AC2-A534-838C3BA3CACC}" presName="linearFlow" presStyleCnt="0">
        <dgm:presLayoutVars>
          <dgm:dir/>
          <dgm:animLvl val="lvl"/>
          <dgm:resizeHandles val="exact"/>
        </dgm:presLayoutVars>
      </dgm:prSet>
      <dgm:spPr/>
      <dgm:t>
        <a:bodyPr/>
        <a:lstStyle/>
        <a:p>
          <a:endParaRPr lang="da-DK"/>
        </a:p>
      </dgm:t>
    </dgm:pt>
    <dgm:pt modelId="{9A57805C-CF62-4740-B7F7-84C197276601}" type="pres">
      <dgm:prSet presAssocID="{3634F0E2-0275-4E91-8547-6BFD185BA0FC}" presName="composite" presStyleCnt="0"/>
      <dgm:spPr/>
    </dgm:pt>
    <dgm:pt modelId="{BE9BF481-3637-4CF8-A9E9-22F990C270DF}" type="pres">
      <dgm:prSet presAssocID="{3634F0E2-0275-4E91-8547-6BFD185BA0FC}" presName="parentText" presStyleLbl="alignNode1" presStyleIdx="0" presStyleCnt="3">
        <dgm:presLayoutVars>
          <dgm:chMax val="1"/>
          <dgm:bulletEnabled val="1"/>
        </dgm:presLayoutVars>
      </dgm:prSet>
      <dgm:spPr/>
      <dgm:t>
        <a:bodyPr/>
        <a:lstStyle/>
        <a:p>
          <a:endParaRPr lang="da-DK"/>
        </a:p>
      </dgm:t>
    </dgm:pt>
    <dgm:pt modelId="{B8CB928D-4EDE-4FE4-8C93-878998C72092}" type="pres">
      <dgm:prSet presAssocID="{3634F0E2-0275-4E91-8547-6BFD185BA0FC}" presName="descendantText" presStyleLbl="alignAcc1" presStyleIdx="0" presStyleCnt="3">
        <dgm:presLayoutVars>
          <dgm:bulletEnabled val="1"/>
        </dgm:presLayoutVars>
      </dgm:prSet>
      <dgm:spPr/>
      <dgm:t>
        <a:bodyPr/>
        <a:lstStyle/>
        <a:p>
          <a:endParaRPr lang="da-DK"/>
        </a:p>
      </dgm:t>
    </dgm:pt>
    <dgm:pt modelId="{DED200DC-A0C6-430B-B9A4-548FE7D34AC3}" type="pres">
      <dgm:prSet presAssocID="{50478CDF-552A-48BC-8520-B124A94A6A4E}" presName="sp" presStyleCnt="0"/>
      <dgm:spPr/>
    </dgm:pt>
    <dgm:pt modelId="{1A681A78-8C3B-4161-BFDD-0B8096741905}" type="pres">
      <dgm:prSet presAssocID="{B86D59FA-0528-4175-8C8B-555C29C3EEAF}" presName="composite" presStyleCnt="0"/>
      <dgm:spPr/>
    </dgm:pt>
    <dgm:pt modelId="{F5390FE6-488A-4F85-9F1A-9985571F2932}" type="pres">
      <dgm:prSet presAssocID="{B86D59FA-0528-4175-8C8B-555C29C3EEAF}" presName="parentText" presStyleLbl="alignNode1" presStyleIdx="1" presStyleCnt="3">
        <dgm:presLayoutVars>
          <dgm:chMax val="1"/>
          <dgm:bulletEnabled val="1"/>
        </dgm:presLayoutVars>
      </dgm:prSet>
      <dgm:spPr/>
      <dgm:t>
        <a:bodyPr/>
        <a:lstStyle/>
        <a:p>
          <a:endParaRPr lang="da-DK"/>
        </a:p>
      </dgm:t>
    </dgm:pt>
    <dgm:pt modelId="{A799382A-0315-49FA-8499-D429E7D5C283}" type="pres">
      <dgm:prSet presAssocID="{B86D59FA-0528-4175-8C8B-555C29C3EEAF}" presName="descendantText" presStyleLbl="alignAcc1" presStyleIdx="1" presStyleCnt="3">
        <dgm:presLayoutVars>
          <dgm:bulletEnabled val="1"/>
        </dgm:presLayoutVars>
      </dgm:prSet>
      <dgm:spPr/>
      <dgm:t>
        <a:bodyPr/>
        <a:lstStyle/>
        <a:p>
          <a:endParaRPr lang="da-DK"/>
        </a:p>
      </dgm:t>
    </dgm:pt>
    <dgm:pt modelId="{A533909C-EAB9-41E7-BB58-527D889E2F97}" type="pres">
      <dgm:prSet presAssocID="{B9491D56-3F5F-4458-9853-ECDB6F8DCA08}" presName="sp" presStyleCnt="0"/>
      <dgm:spPr/>
    </dgm:pt>
    <dgm:pt modelId="{9E3F6A35-17E1-4AEB-AED8-18EDEDF5FC42}" type="pres">
      <dgm:prSet presAssocID="{D141368B-BF4A-4702-B80B-E3ED9911C330}" presName="composite" presStyleCnt="0"/>
      <dgm:spPr/>
    </dgm:pt>
    <dgm:pt modelId="{D45D3424-08BE-432E-A759-03D9A89996B6}" type="pres">
      <dgm:prSet presAssocID="{D141368B-BF4A-4702-B80B-E3ED9911C330}" presName="parentText" presStyleLbl="alignNode1" presStyleIdx="2" presStyleCnt="3">
        <dgm:presLayoutVars>
          <dgm:chMax val="1"/>
          <dgm:bulletEnabled val="1"/>
        </dgm:presLayoutVars>
      </dgm:prSet>
      <dgm:spPr/>
      <dgm:t>
        <a:bodyPr/>
        <a:lstStyle/>
        <a:p>
          <a:endParaRPr lang="da-DK"/>
        </a:p>
      </dgm:t>
    </dgm:pt>
    <dgm:pt modelId="{C98DEEE2-DE7E-4776-BE9C-4DA8DAEBC0F1}" type="pres">
      <dgm:prSet presAssocID="{D141368B-BF4A-4702-B80B-E3ED9911C330}" presName="descendantText" presStyleLbl="alignAcc1" presStyleIdx="2" presStyleCnt="3">
        <dgm:presLayoutVars>
          <dgm:bulletEnabled val="1"/>
        </dgm:presLayoutVars>
      </dgm:prSet>
      <dgm:spPr/>
      <dgm:t>
        <a:bodyPr/>
        <a:lstStyle/>
        <a:p>
          <a:endParaRPr lang="da-DK"/>
        </a:p>
      </dgm:t>
    </dgm:pt>
  </dgm:ptLst>
  <dgm:cxnLst>
    <dgm:cxn modelId="{A1D9BF9D-520D-4466-8CEF-438993AD4AB4}" srcId="{291F5809-2D16-4AC2-A534-838C3BA3CACC}" destId="{D141368B-BF4A-4702-B80B-E3ED9911C330}" srcOrd="2" destOrd="0" parTransId="{17514AB7-9F5C-4182-ABF7-6C7DD2FBF02A}" sibTransId="{B11BAC9B-CA45-43E2-AFFF-C5FF564BA58F}"/>
    <dgm:cxn modelId="{F80809AA-F1BE-4C82-BDD6-1E270754AA0B}" type="presOf" srcId="{A5B2A781-BDF3-429B-81CE-6BD5DCB50E14}" destId="{C98DEEE2-DE7E-4776-BE9C-4DA8DAEBC0F1}" srcOrd="0" destOrd="0" presId="urn:microsoft.com/office/officeart/2005/8/layout/chevron2"/>
    <dgm:cxn modelId="{195C5EF1-0750-41D3-B063-3DB786FA7C99}" type="presOf" srcId="{D141368B-BF4A-4702-B80B-E3ED9911C330}" destId="{D45D3424-08BE-432E-A759-03D9A89996B6}" srcOrd="0" destOrd="0" presId="urn:microsoft.com/office/officeart/2005/8/layout/chevron2"/>
    <dgm:cxn modelId="{B565B882-97C5-4685-A419-1B6CA684515B}" type="presOf" srcId="{3CC7E9C8-8A36-4A9B-9F41-E3E496D2620D}" destId="{B8CB928D-4EDE-4FE4-8C93-878998C72092}" srcOrd="0" destOrd="0" presId="urn:microsoft.com/office/officeart/2005/8/layout/chevron2"/>
    <dgm:cxn modelId="{25FD63B2-5557-442E-AF7A-A9116ED49303}" type="presOf" srcId="{291F5809-2D16-4AC2-A534-838C3BA3CACC}" destId="{76B06F0A-152B-4EAB-B34C-D46A8BE0D896}" srcOrd="0" destOrd="0" presId="urn:microsoft.com/office/officeart/2005/8/layout/chevron2"/>
    <dgm:cxn modelId="{1BFEF70D-A662-4F04-B9A3-7CC38330B089}" type="presOf" srcId="{B86D59FA-0528-4175-8C8B-555C29C3EEAF}" destId="{F5390FE6-488A-4F85-9F1A-9985571F2932}" srcOrd="0" destOrd="0" presId="urn:microsoft.com/office/officeart/2005/8/layout/chevron2"/>
    <dgm:cxn modelId="{94FEA483-AEE1-4E43-849B-A7CD4764D7B1}" srcId="{291F5809-2D16-4AC2-A534-838C3BA3CACC}" destId="{3634F0E2-0275-4E91-8547-6BFD185BA0FC}" srcOrd="0" destOrd="0" parTransId="{F8CD2E21-2580-442D-AC76-72CA95C6BEE6}" sibTransId="{50478CDF-552A-48BC-8520-B124A94A6A4E}"/>
    <dgm:cxn modelId="{7BB307DD-1307-43BB-A3E7-EF1F76EAC38E}" srcId="{291F5809-2D16-4AC2-A534-838C3BA3CACC}" destId="{B86D59FA-0528-4175-8C8B-555C29C3EEAF}" srcOrd="1" destOrd="0" parTransId="{8A7C7279-A4B3-40F2-BCC0-B5B69D7CAD06}" sibTransId="{B9491D56-3F5F-4458-9853-ECDB6F8DCA08}"/>
    <dgm:cxn modelId="{AB351FD4-A04C-416A-9F81-9819F62E887B}" srcId="{3634F0E2-0275-4E91-8547-6BFD185BA0FC}" destId="{3CC7E9C8-8A36-4A9B-9F41-E3E496D2620D}" srcOrd="0" destOrd="0" parTransId="{E11867CB-2CD4-476D-9A07-6F5D4646414D}" sibTransId="{BCC9F968-A4F8-4F1B-B426-B573CB65697B}"/>
    <dgm:cxn modelId="{C635169F-4EE6-4A56-AD1F-D97F4C5360CD}" srcId="{B86D59FA-0528-4175-8C8B-555C29C3EEAF}" destId="{EE9D5465-CB0E-4FFB-9CB9-861AA0A43E67}" srcOrd="0" destOrd="0" parTransId="{DFF36C64-DD93-4274-A701-A55CBFA6F8D9}" sibTransId="{A4CE5497-F8AD-4782-8F51-9D1487D59EBC}"/>
    <dgm:cxn modelId="{AB56C0EE-FB1F-4CA2-9B7D-0528F0893EAA}" srcId="{D141368B-BF4A-4702-B80B-E3ED9911C330}" destId="{A5B2A781-BDF3-429B-81CE-6BD5DCB50E14}" srcOrd="0" destOrd="0" parTransId="{965F6606-B032-431E-A33F-1DF515057C8F}" sibTransId="{342B3E06-4229-441D-8EF1-4BCDA50ADCD8}"/>
    <dgm:cxn modelId="{C8E010D5-F1ED-4A0B-BE1F-728EDC608206}" type="presOf" srcId="{EE9D5465-CB0E-4FFB-9CB9-861AA0A43E67}" destId="{A799382A-0315-49FA-8499-D429E7D5C283}" srcOrd="0" destOrd="0" presId="urn:microsoft.com/office/officeart/2005/8/layout/chevron2"/>
    <dgm:cxn modelId="{7D61DC3B-F2BA-42DA-A11E-3D7E50A03B00}" type="presOf" srcId="{3634F0E2-0275-4E91-8547-6BFD185BA0FC}" destId="{BE9BF481-3637-4CF8-A9E9-22F990C270DF}" srcOrd="0" destOrd="0" presId="urn:microsoft.com/office/officeart/2005/8/layout/chevron2"/>
    <dgm:cxn modelId="{9D109629-9C17-4DD7-9FBF-5CB3D4A2B860}" type="presParOf" srcId="{76B06F0A-152B-4EAB-B34C-D46A8BE0D896}" destId="{9A57805C-CF62-4740-B7F7-84C197276601}" srcOrd="0" destOrd="0" presId="urn:microsoft.com/office/officeart/2005/8/layout/chevron2"/>
    <dgm:cxn modelId="{0FA0AB0F-1750-49A1-AA1D-A4925E2FDF69}" type="presParOf" srcId="{9A57805C-CF62-4740-B7F7-84C197276601}" destId="{BE9BF481-3637-4CF8-A9E9-22F990C270DF}" srcOrd="0" destOrd="0" presId="urn:microsoft.com/office/officeart/2005/8/layout/chevron2"/>
    <dgm:cxn modelId="{1928BC02-5D4F-4114-8115-C3635A6DB9EF}" type="presParOf" srcId="{9A57805C-CF62-4740-B7F7-84C197276601}" destId="{B8CB928D-4EDE-4FE4-8C93-878998C72092}" srcOrd="1" destOrd="0" presId="urn:microsoft.com/office/officeart/2005/8/layout/chevron2"/>
    <dgm:cxn modelId="{3D844829-9B20-47E0-8DE4-71689E96505C}" type="presParOf" srcId="{76B06F0A-152B-4EAB-B34C-D46A8BE0D896}" destId="{DED200DC-A0C6-430B-B9A4-548FE7D34AC3}" srcOrd="1" destOrd="0" presId="urn:microsoft.com/office/officeart/2005/8/layout/chevron2"/>
    <dgm:cxn modelId="{53EF79E0-AB18-4C8F-949A-EB5A935E7401}" type="presParOf" srcId="{76B06F0A-152B-4EAB-B34C-D46A8BE0D896}" destId="{1A681A78-8C3B-4161-BFDD-0B8096741905}" srcOrd="2" destOrd="0" presId="urn:microsoft.com/office/officeart/2005/8/layout/chevron2"/>
    <dgm:cxn modelId="{C4FC5CA1-BEC8-46C9-8157-7B5D8B851B46}" type="presParOf" srcId="{1A681A78-8C3B-4161-BFDD-0B8096741905}" destId="{F5390FE6-488A-4F85-9F1A-9985571F2932}" srcOrd="0" destOrd="0" presId="urn:microsoft.com/office/officeart/2005/8/layout/chevron2"/>
    <dgm:cxn modelId="{3196C96E-0F47-4CB7-8FA0-693F044F5055}" type="presParOf" srcId="{1A681A78-8C3B-4161-BFDD-0B8096741905}" destId="{A799382A-0315-49FA-8499-D429E7D5C283}" srcOrd="1" destOrd="0" presId="urn:microsoft.com/office/officeart/2005/8/layout/chevron2"/>
    <dgm:cxn modelId="{84C040A3-8F8C-4D3D-8AF3-0EE6AF4C8E93}" type="presParOf" srcId="{76B06F0A-152B-4EAB-B34C-D46A8BE0D896}" destId="{A533909C-EAB9-41E7-BB58-527D889E2F97}" srcOrd="3" destOrd="0" presId="urn:microsoft.com/office/officeart/2005/8/layout/chevron2"/>
    <dgm:cxn modelId="{A01894A4-AD70-4BE0-B1B9-AC13DE71D25C}" type="presParOf" srcId="{76B06F0A-152B-4EAB-B34C-D46A8BE0D896}" destId="{9E3F6A35-17E1-4AEB-AED8-18EDEDF5FC42}" srcOrd="4" destOrd="0" presId="urn:microsoft.com/office/officeart/2005/8/layout/chevron2"/>
    <dgm:cxn modelId="{B02675D8-3960-469B-9756-BC77A06A6792}" type="presParOf" srcId="{9E3F6A35-17E1-4AEB-AED8-18EDEDF5FC42}" destId="{D45D3424-08BE-432E-A759-03D9A89996B6}" srcOrd="0" destOrd="0" presId="urn:microsoft.com/office/officeart/2005/8/layout/chevron2"/>
    <dgm:cxn modelId="{06815D54-0243-403A-BFE6-CB6431E86C90}" type="presParOf" srcId="{9E3F6A35-17E1-4AEB-AED8-18EDEDF5FC42}" destId="{C98DEEE2-DE7E-4776-BE9C-4DA8DAEBC0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363E3-CF3E-4AD8-BDDE-65253B9A74C8}">
      <dsp:nvSpPr>
        <dsp:cNvPr id="0" name=""/>
        <dsp:cNvSpPr/>
      </dsp:nvSpPr>
      <dsp:spPr>
        <a:xfrm>
          <a:off x="3391" y="0"/>
          <a:ext cx="3262305" cy="3425824"/>
        </a:xfrm>
        <a:prstGeom prst="roundRect">
          <a:avLst>
            <a:gd name="adj" fmla="val 10000"/>
          </a:avLst>
        </a:prstGeom>
        <a:solidFill>
          <a:schemeClr val="accent3">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Agile</a:t>
          </a:r>
          <a:endParaRPr lang="da-DK" sz="4700" b="1" kern="1200" dirty="0"/>
        </a:p>
      </dsp:txBody>
      <dsp:txXfrm>
        <a:off x="3391" y="0"/>
        <a:ext cx="3262305" cy="1027747"/>
      </dsp:txXfrm>
    </dsp:sp>
    <dsp:sp modelId="{637ADE23-8D4B-48E3-9FBD-6F72CE4F2457}">
      <dsp:nvSpPr>
        <dsp:cNvPr id="0" name=""/>
        <dsp:cNvSpPr/>
      </dsp:nvSpPr>
      <dsp:spPr>
        <a:xfrm>
          <a:off x="329621" y="1027747"/>
          <a:ext cx="2609844" cy="2226785"/>
        </a:xfrm>
        <a:prstGeom prst="roundRect">
          <a:avLst>
            <a:gd name="adj" fmla="val 10000"/>
          </a:avLst>
        </a:prstGeom>
        <a:solidFill>
          <a:schemeClr val="accent3"/>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da-DK" sz="5600" kern="1200" dirty="0" smtClean="0"/>
            <a:t>People First</a:t>
          </a:r>
          <a:endParaRPr lang="da-DK" sz="5600" kern="1200" dirty="0"/>
        </a:p>
      </dsp:txBody>
      <dsp:txXfrm>
        <a:off x="394841" y="1092967"/>
        <a:ext cx="2479404" cy="2096345"/>
      </dsp:txXfrm>
    </dsp:sp>
    <dsp:sp modelId="{8848EDF2-2CDC-42B8-A2BB-4947374BE029}">
      <dsp:nvSpPr>
        <dsp:cNvPr id="0" name=""/>
        <dsp:cNvSpPr/>
      </dsp:nvSpPr>
      <dsp:spPr>
        <a:xfrm>
          <a:off x="3510369" y="0"/>
          <a:ext cx="3262305" cy="3425824"/>
        </a:xfrm>
        <a:prstGeom prst="roundRect">
          <a:avLst>
            <a:gd name="adj" fmla="val 10000"/>
          </a:avLst>
        </a:prstGeom>
        <a:solidFill>
          <a:schemeClr val="accent2">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Plan Driven</a:t>
          </a:r>
          <a:endParaRPr lang="da-DK" sz="4700" b="1" kern="1200" dirty="0"/>
        </a:p>
      </dsp:txBody>
      <dsp:txXfrm>
        <a:off x="3510369" y="0"/>
        <a:ext cx="3262305" cy="1027747"/>
      </dsp:txXfrm>
    </dsp:sp>
    <dsp:sp modelId="{DCF7BD39-6C47-4F05-8EBF-7366C3CC5146}">
      <dsp:nvSpPr>
        <dsp:cNvPr id="0" name=""/>
        <dsp:cNvSpPr/>
      </dsp:nvSpPr>
      <dsp:spPr>
        <a:xfrm>
          <a:off x="3836599" y="1027747"/>
          <a:ext cx="2609844" cy="2226785"/>
        </a:xfrm>
        <a:prstGeom prst="roundRect">
          <a:avLst>
            <a:gd name="adj" fmla="val 10000"/>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en-US" sz="5600" kern="1200" noProof="0" dirty="0" smtClean="0"/>
            <a:t>Process First</a:t>
          </a:r>
          <a:endParaRPr lang="en-US" sz="5600" kern="1200" noProof="0" dirty="0"/>
        </a:p>
      </dsp:txBody>
      <dsp:txXfrm>
        <a:off x="3901819" y="1092967"/>
        <a:ext cx="2479404" cy="209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C8B4C-4A14-47A3-8EA2-12535988D93A}">
      <dsp:nvSpPr>
        <dsp:cNvPr id="0" name=""/>
        <dsp:cNvSpPr/>
      </dsp:nvSpPr>
      <dsp:spPr>
        <a:xfrm>
          <a:off x="3948" y="1647572"/>
          <a:ext cx="1224048" cy="76885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Situation</a:t>
          </a:r>
          <a:endParaRPr lang="en-US" sz="1400" kern="1200" noProof="0" dirty="0"/>
        </a:p>
      </dsp:txBody>
      <dsp:txXfrm>
        <a:off x="26467" y="1670091"/>
        <a:ext cx="1179010" cy="723817"/>
      </dsp:txXfrm>
    </dsp:sp>
    <dsp:sp modelId="{64220EB9-894C-4385-B300-4EA7082C8E43}">
      <dsp:nvSpPr>
        <dsp:cNvPr id="0" name=""/>
        <dsp:cNvSpPr/>
      </dsp:nvSpPr>
      <dsp:spPr>
        <a:xfrm>
          <a:off x="1350402" y="1880217"/>
          <a:ext cx="259498" cy="30356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1350402" y="1940930"/>
        <a:ext cx="181649" cy="182138"/>
      </dsp:txXfrm>
    </dsp:sp>
    <dsp:sp modelId="{4A6E9E8C-B572-48B0-9720-F27C708499BF}">
      <dsp:nvSpPr>
        <dsp:cNvPr id="0" name=""/>
        <dsp:cNvSpPr/>
      </dsp:nvSpPr>
      <dsp:spPr>
        <a:xfrm>
          <a:off x="1717617" y="1647572"/>
          <a:ext cx="1224048" cy="7688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Process models</a:t>
          </a:r>
          <a:endParaRPr lang="en-US" sz="1400" kern="1200" noProof="0" dirty="0"/>
        </a:p>
      </dsp:txBody>
      <dsp:txXfrm>
        <a:off x="1740136" y="1670091"/>
        <a:ext cx="1179010" cy="723817"/>
      </dsp:txXfrm>
    </dsp:sp>
    <dsp:sp modelId="{EE942E6F-574A-4DE6-83FB-1097AB41C25A}">
      <dsp:nvSpPr>
        <dsp:cNvPr id="0" name=""/>
        <dsp:cNvSpPr/>
      </dsp:nvSpPr>
      <dsp:spPr>
        <a:xfrm>
          <a:off x="3064070" y="1880217"/>
          <a:ext cx="259498" cy="3035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3064070" y="1940930"/>
        <a:ext cx="181649" cy="182138"/>
      </dsp:txXfrm>
    </dsp:sp>
    <dsp:sp modelId="{4EC65D42-F582-4CD5-B5D6-A28F16777E0F}">
      <dsp:nvSpPr>
        <dsp:cNvPr id="0" name=""/>
        <dsp:cNvSpPr/>
      </dsp:nvSpPr>
      <dsp:spPr>
        <a:xfrm>
          <a:off x="3431285" y="1647572"/>
          <a:ext cx="1224048" cy="76885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System development methods</a:t>
          </a:r>
          <a:endParaRPr lang="en-US" sz="1400" kern="1200" noProof="0" dirty="0"/>
        </a:p>
      </dsp:txBody>
      <dsp:txXfrm>
        <a:off x="3453804" y="1670091"/>
        <a:ext cx="1179010" cy="723817"/>
      </dsp:txXfrm>
    </dsp:sp>
    <dsp:sp modelId="{0523F150-256F-4846-82FC-771CA13CF7AF}">
      <dsp:nvSpPr>
        <dsp:cNvPr id="0" name=""/>
        <dsp:cNvSpPr/>
      </dsp:nvSpPr>
      <dsp:spPr>
        <a:xfrm>
          <a:off x="4777739" y="1880217"/>
          <a:ext cx="259498" cy="3035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4777739" y="1940930"/>
        <a:ext cx="181649" cy="182138"/>
      </dsp:txXfrm>
    </dsp:sp>
    <dsp:sp modelId="{D26579D3-FBC8-4D03-965D-B94442CC9394}">
      <dsp:nvSpPr>
        <dsp:cNvPr id="0" name=""/>
        <dsp:cNvSpPr/>
      </dsp:nvSpPr>
      <dsp:spPr>
        <a:xfrm>
          <a:off x="5144954" y="1647572"/>
          <a:ext cx="1224048" cy="76885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Techniques</a:t>
          </a:r>
          <a:endParaRPr lang="en-US" sz="1400" kern="1200" noProof="0" dirty="0"/>
        </a:p>
      </dsp:txBody>
      <dsp:txXfrm>
        <a:off x="5167473" y="1670091"/>
        <a:ext cx="1179010" cy="723817"/>
      </dsp:txXfrm>
    </dsp:sp>
    <dsp:sp modelId="{176D9567-5D64-4E72-BF92-265A1E4BFB00}">
      <dsp:nvSpPr>
        <dsp:cNvPr id="0" name=""/>
        <dsp:cNvSpPr/>
      </dsp:nvSpPr>
      <dsp:spPr>
        <a:xfrm>
          <a:off x="6491407" y="1880217"/>
          <a:ext cx="259498" cy="3035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6491407" y="1940930"/>
        <a:ext cx="181649" cy="182138"/>
      </dsp:txXfrm>
    </dsp:sp>
    <dsp:sp modelId="{724EF44B-FF83-4981-9D22-359A39DD6CEB}">
      <dsp:nvSpPr>
        <dsp:cNvPr id="0" name=""/>
        <dsp:cNvSpPr/>
      </dsp:nvSpPr>
      <dsp:spPr>
        <a:xfrm>
          <a:off x="6858622" y="1647572"/>
          <a:ext cx="1224048" cy="76885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Tools</a:t>
          </a:r>
          <a:endParaRPr lang="en-US" sz="1400" kern="1200" noProof="0" dirty="0"/>
        </a:p>
      </dsp:txBody>
      <dsp:txXfrm>
        <a:off x="6881141" y="1670091"/>
        <a:ext cx="1179010" cy="723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BF481-3637-4CF8-A9E9-22F990C270DF}">
      <dsp:nvSpPr>
        <dsp:cNvPr id="0" name=""/>
        <dsp:cNvSpPr/>
      </dsp:nvSpPr>
      <dsp:spPr>
        <a:xfrm rot="5400000">
          <a:off x="-82993" y="83712"/>
          <a:ext cx="553291" cy="387304"/>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b</a:t>
          </a:r>
          <a:endParaRPr lang="en-US" sz="1000" kern="1200" noProof="0" dirty="0"/>
        </a:p>
      </dsp:txBody>
      <dsp:txXfrm rot="-5400000">
        <a:off x="1" y="194370"/>
        <a:ext cx="387304" cy="165987"/>
      </dsp:txXfrm>
    </dsp:sp>
    <dsp:sp modelId="{B8CB928D-4EDE-4FE4-8C93-878998C72092}">
      <dsp:nvSpPr>
        <dsp:cNvPr id="0" name=""/>
        <dsp:cNvSpPr/>
      </dsp:nvSpPr>
      <dsp:spPr>
        <a:xfrm rot="5400000">
          <a:off x="1502998" y="-1114975"/>
          <a:ext cx="359639" cy="2591027"/>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best case estimate</a:t>
          </a:r>
          <a:endParaRPr lang="en-US" sz="1800" kern="1200" noProof="0" dirty="0"/>
        </a:p>
      </dsp:txBody>
      <dsp:txXfrm rot="-5400000">
        <a:off x="387304" y="18275"/>
        <a:ext cx="2573471" cy="324527"/>
      </dsp:txXfrm>
    </dsp:sp>
    <dsp:sp modelId="{F5390FE6-488A-4F85-9F1A-9985571F2932}">
      <dsp:nvSpPr>
        <dsp:cNvPr id="0" name=""/>
        <dsp:cNvSpPr/>
      </dsp:nvSpPr>
      <dsp:spPr>
        <a:xfrm rot="5400000">
          <a:off x="-82993" y="520812"/>
          <a:ext cx="553291" cy="387304"/>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m</a:t>
          </a:r>
          <a:endParaRPr lang="en-US" sz="1000" kern="1200" noProof="0" dirty="0"/>
        </a:p>
      </dsp:txBody>
      <dsp:txXfrm rot="-5400000">
        <a:off x="1" y="631470"/>
        <a:ext cx="387304" cy="165987"/>
      </dsp:txXfrm>
    </dsp:sp>
    <dsp:sp modelId="{A799382A-0315-49FA-8499-D429E7D5C283}">
      <dsp:nvSpPr>
        <dsp:cNvPr id="0" name=""/>
        <dsp:cNvSpPr/>
      </dsp:nvSpPr>
      <dsp:spPr>
        <a:xfrm rot="5400000">
          <a:off x="1502998" y="-677874"/>
          <a:ext cx="359639" cy="2591027"/>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most likely estimate</a:t>
          </a:r>
          <a:endParaRPr lang="en-US" sz="1800" kern="1200" noProof="0" dirty="0"/>
        </a:p>
      </dsp:txBody>
      <dsp:txXfrm rot="-5400000">
        <a:off x="387304" y="455376"/>
        <a:ext cx="2573471" cy="324527"/>
      </dsp:txXfrm>
    </dsp:sp>
    <dsp:sp modelId="{D45D3424-08BE-432E-A759-03D9A89996B6}">
      <dsp:nvSpPr>
        <dsp:cNvPr id="0" name=""/>
        <dsp:cNvSpPr/>
      </dsp:nvSpPr>
      <dsp:spPr>
        <a:xfrm rot="5400000">
          <a:off x="-82993" y="957913"/>
          <a:ext cx="553291" cy="387304"/>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w</a:t>
          </a:r>
          <a:endParaRPr lang="en-US" sz="1000" kern="1200" noProof="0" dirty="0"/>
        </a:p>
      </dsp:txBody>
      <dsp:txXfrm rot="-5400000">
        <a:off x="1" y="1068571"/>
        <a:ext cx="387304" cy="165987"/>
      </dsp:txXfrm>
    </dsp:sp>
    <dsp:sp modelId="{C98DEEE2-DE7E-4776-BE9C-4DA8DAEBC0F1}">
      <dsp:nvSpPr>
        <dsp:cNvPr id="0" name=""/>
        <dsp:cNvSpPr/>
      </dsp:nvSpPr>
      <dsp:spPr>
        <a:xfrm rot="5400000">
          <a:off x="1502998" y="-240774"/>
          <a:ext cx="359639" cy="2591027"/>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worst case estimate</a:t>
          </a:r>
          <a:endParaRPr lang="en-US" sz="1800" kern="1200" noProof="0" dirty="0"/>
        </a:p>
      </dsp:txBody>
      <dsp:txXfrm rot="-5400000">
        <a:off x="387304" y="892476"/>
        <a:ext cx="2573471" cy="32452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D11F0-B319-4A4B-A5D1-8B94DAF994C7}" type="datetimeFigureOut">
              <a:rPr lang="da-DK" smtClean="0"/>
              <a:t>12-11-2017</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F698-DF28-42EF-BDE3-E47A6FCF83ED}" type="slidenum">
              <a:rPr lang="da-DK" smtClean="0"/>
              <a:t>‹#›</a:t>
            </a:fld>
            <a:endParaRPr lang="da-DK"/>
          </a:p>
        </p:txBody>
      </p:sp>
    </p:spTree>
    <p:extLst>
      <p:ext uri="{BB962C8B-B14F-4D97-AF65-F5344CB8AC3E}">
        <p14:creationId xmlns:p14="http://schemas.microsoft.com/office/powerpoint/2010/main" val="234662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F2710311-DCD0-439D-8BD5-45B8BCAA152C}" type="slidenum">
              <a:rPr lang="da-DK" smtClean="0"/>
              <a:t>33</a:t>
            </a:fld>
            <a:endParaRPr lang="da-DK"/>
          </a:p>
        </p:txBody>
      </p:sp>
    </p:spTree>
    <p:extLst>
      <p:ext uri="{BB962C8B-B14F-4D97-AF65-F5344CB8AC3E}">
        <p14:creationId xmlns:p14="http://schemas.microsoft.com/office/powerpoint/2010/main" val="57073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solidFill>
                  <a:schemeClr val="bg1"/>
                </a:solidFill>
                <a:latin typeface="Chalkduster"/>
              </a:rPr>
              <a:t>Buyer is charged fee for 1 month only</a:t>
            </a:r>
          </a:p>
          <a:p>
            <a:r>
              <a:rPr lang="en-GB" dirty="0" smtClean="0">
                <a:solidFill>
                  <a:schemeClr val="bg1"/>
                </a:solidFill>
                <a:latin typeface="Chalkduster"/>
              </a:rPr>
              <a:t>One pass for one month is issues at a time</a:t>
            </a:r>
          </a:p>
          <a:p>
            <a:r>
              <a:rPr lang="en-GB" dirty="0" smtClean="0">
                <a:solidFill>
                  <a:schemeClr val="bg1"/>
                </a:solidFill>
                <a:latin typeface="Chalkduster"/>
              </a:rPr>
              <a:t>No pass is issued if payment is insufficient</a:t>
            </a:r>
          </a:p>
          <a:p>
            <a:r>
              <a:rPr lang="en-GB" dirty="0" smtClean="0">
                <a:solidFill>
                  <a:schemeClr val="bg1"/>
                </a:solidFill>
                <a:latin typeface="Chalkduster"/>
              </a:rPr>
              <a:t>Buyer must be a current employee</a:t>
            </a:r>
          </a:p>
          <a:p>
            <a:r>
              <a:rPr lang="en-GB" dirty="0" smtClean="0">
                <a:solidFill>
                  <a:schemeClr val="bg1"/>
                </a:solidFill>
                <a:latin typeface="Chalkduster"/>
              </a:rPr>
              <a:t>Any employee can only buy one pass per month</a:t>
            </a:r>
          </a:p>
          <a:p>
            <a:endParaRPr lang="da-DK" dirty="0"/>
          </a:p>
        </p:txBody>
      </p:sp>
      <p:sp>
        <p:nvSpPr>
          <p:cNvPr id="4" name="Pladsholder til slidenummer 3"/>
          <p:cNvSpPr>
            <a:spLocks noGrp="1"/>
          </p:cNvSpPr>
          <p:nvPr>
            <p:ph type="sldNum" sz="quarter" idx="10"/>
          </p:nvPr>
        </p:nvSpPr>
        <p:spPr/>
        <p:txBody>
          <a:bodyPr/>
          <a:lstStyle/>
          <a:p>
            <a:fld id="{F2710311-DCD0-439D-8BD5-45B8BCAA152C}" type="slidenum">
              <a:rPr lang="da-DK" smtClean="0"/>
              <a:t>37</a:t>
            </a:fld>
            <a:endParaRPr lang="da-DK"/>
          </a:p>
        </p:txBody>
      </p:sp>
    </p:spTree>
    <p:extLst>
      <p:ext uri="{BB962C8B-B14F-4D97-AF65-F5344CB8AC3E}">
        <p14:creationId xmlns:p14="http://schemas.microsoft.com/office/powerpoint/2010/main" val="175175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smtClean="0"/>
              <a:t>Denmark	  5.500.000 	 100 </a:t>
            </a:r>
          </a:p>
          <a:p>
            <a:r>
              <a:rPr lang="en-US" dirty="0" smtClean="0"/>
              <a:t>Spain	  46.000.000 	 836 </a:t>
            </a:r>
          </a:p>
          <a:p>
            <a:r>
              <a:rPr lang="en-US" dirty="0" smtClean="0"/>
              <a:t>Czech Republic 10.000.000 	 182 </a:t>
            </a:r>
          </a:p>
          <a:p>
            <a:r>
              <a:rPr lang="en-US" dirty="0" smtClean="0"/>
              <a:t>China	  7.280.000.000 	 132.364 </a:t>
            </a:r>
          </a:p>
          <a:p>
            <a:r>
              <a:rPr lang="en-US" dirty="0" smtClean="0"/>
              <a:t>South Africa	  50.000.000 	 909 </a:t>
            </a:r>
          </a:p>
          <a:p>
            <a:r>
              <a:rPr lang="en-US" dirty="0" smtClean="0"/>
              <a:t>Barbados	  280.000 	 5 </a:t>
            </a:r>
          </a:p>
        </p:txBody>
      </p:sp>
      <p:sp>
        <p:nvSpPr>
          <p:cNvPr id="4" name="Pladsholder til slidenummer 3"/>
          <p:cNvSpPr>
            <a:spLocks noGrp="1"/>
          </p:cNvSpPr>
          <p:nvPr>
            <p:ph type="sldNum" sz="quarter" idx="10"/>
          </p:nvPr>
        </p:nvSpPr>
        <p:spPr/>
        <p:txBody>
          <a:bodyPr/>
          <a:lstStyle/>
          <a:p>
            <a:fld id="{13B7F698-DF28-42EF-BDE3-E47A6FCF83ED}" type="slidenum">
              <a:rPr lang="da-DK" smtClean="0"/>
              <a:t>52</a:t>
            </a:fld>
            <a:endParaRPr lang="da-DK"/>
          </a:p>
        </p:txBody>
      </p:sp>
    </p:spTree>
    <p:extLst>
      <p:ext uri="{BB962C8B-B14F-4D97-AF65-F5344CB8AC3E}">
        <p14:creationId xmlns:p14="http://schemas.microsoft.com/office/powerpoint/2010/main" val="246049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smtClean="0"/>
              <a:t>Denmark	  5.500.000 	 100 </a:t>
            </a:r>
          </a:p>
          <a:p>
            <a:r>
              <a:rPr lang="en-US" dirty="0" smtClean="0"/>
              <a:t>Spain	  46.000.000 	 836 </a:t>
            </a:r>
          </a:p>
          <a:p>
            <a:r>
              <a:rPr lang="en-US" dirty="0" smtClean="0"/>
              <a:t>Czech Republic 10.000.000 	 182 </a:t>
            </a:r>
          </a:p>
          <a:p>
            <a:r>
              <a:rPr lang="en-US" dirty="0" smtClean="0"/>
              <a:t>China	  1.280.000.000 	 23.272 </a:t>
            </a:r>
          </a:p>
          <a:p>
            <a:r>
              <a:rPr lang="en-US" dirty="0" smtClean="0"/>
              <a:t>South Africa	  50.000.000 	 909 </a:t>
            </a:r>
          </a:p>
          <a:p>
            <a:r>
              <a:rPr lang="en-US" dirty="0" smtClean="0"/>
              <a:t>Barbados	  280.000 	 5 </a:t>
            </a:r>
          </a:p>
          <a:p>
            <a:endParaRPr lang="en-US" dirty="0" smtClean="0"/>
          </a:p>
          <a:p>
            <a:r>
              <a:rPr lang="en-US" dirty="0" smtClean="0"/>
              <a:t>46.000.000 / 5.500.000</a:t>
            </a:r>
            <a:r>
              <a:rPr lang="en-US" baseline="0" dirty="0" smtClean="0"/>
              <a:t> * 100 = 836</a:t>
            </a:r>
            <a:endParaRPr lang="en-US" dirty="0" smtClean="0"/>
          </a:p>
        </p:txBody>
      </p:sp>
      <p:sp>
        <p:nvSpPr>
          <p:cNvPr id="4" name="Pladsholder til slidenummer 3"/>
          <p:cNvSpPr>
            <a:spLocks noGrp="1"/>
          </p:cNvSpPr>
          <p:nvPr>
            <p:ph type="sldNum" sz="quarter" idx="10"/>
          </p:nvPr>
        </p:nvSpPr>
        <p:spPr/>
        <p:txBody>
          <a:bodyPr/>
          <a:lstStyle/>
          <a:p>
            <a:fld id="{13B7F698-DF28-42EF-BDE3-E47A6FCF83ED}" type="slidenum">
              <a:rPr lang="da-DK" smtClean="0"/>
              <a:t>53</a:t>
            </a:fld>
            <a:endParaRPr lang="da-DK"/>
          </a:p>
        </p:txBody>
      </p:sp>
    </p:spTree>
    <p:extLst>
      <p:ext uri="{BB962C8B-B14F-4D97-AF65-F5344CB8AC3E}">
        <p14:creationId xmlns:p14="http://schemas.microsoft.com/office/powerpoint/2010/main" val="149186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en-US" noProof="0" dirty="0" err="1" smtClean="0"/>
              <a:t>Tilføj</a:t>
            </a:r>
            <a:r>
              <a:rPr lang="en-US" noProof="0" dirty="0" smtClean="0"/>
              <a:t> </a:t>
            </a:r>
            <a:r>
              <a:rPr lang="en-US" noProof="0" dirty="0" err="1" smtClean="0"/>
              <a:t>titel</a:t>
            </a:r>
            <a:endParaRPr lang="en-US" noProof="0"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1100474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0648"/>
            <a:ext cx="7828359"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61642"/>
            <a:ext cx="1202248" cy="144270"/>
          </a:xfrm>
          <a:prstGeom prst="rect">
            <a:avLst/>
          </a:prstGeom>
        </p:spPr>
      </p:pic>
      <p:sp>
        <p:nvSpPr>
          <p:cNvPr id="17" name="Rektangel 16"/>
          <p:cNvSpPr/>
          <p:nvPr/>
        </p:nvSpPr>
        <p:spPr>
          <a:xfrm>
            <a:off x="0" y="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8"/>
            <a:ext cx="1202247"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43636"/>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1" y="1681813"/>
            <a:ext cx="7210396" cy="4254377"/>
          </a:xfrm>
          <a:prstGeom prst="rect">
            <a:avLst/>
          </a:prstGeom>
        </p:spPr>
        <p:txBody>
          <a:bodyPr>
            <a:normAutofit/>
          </a:bodyPr>
          <a:lstStyle>
            <a:lvl1pPr latinLnBrk="0">
              <a:defRPr lang="da-DK" sz="1800"/>
            </a:lvl1pPr>
            <a:lvl2pPr latinLnBrk="0">
              <a:defRPr lang="da-DK" sz="1500"/>
            </a:lvl2pPr>
            <a:lvl3pPr latinLnBrk="0">
              <a:defRPr lang="da-DK" sz="1350"/>
            </a:lvl3pPr>
            <a:lvl4pPr latinLnBrk="0">
              <a:defRPr lang="da-DK" sz="1200"/>
            </a:lvl4pPr>
            <a:lvl5pPr latinLnBrk="0">
              <a:defRPr lang="da-DK" sz="1200"/>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0" y="6492876"/>
            <a:ext cx="2057400" cy="365125"/>
          </a:xfrm>
          <a:prstGeom prst="rect">
            <a:avLst/>
          </a:prstGeom>
        </p:spPr>
        <p:txBody>
          <a:bodyPr/>
          <a:lstStyle/>
          <a:p>
            <a:fld id="{DFA215BC-FE82-4315-A2B9-CAB63539FA22}" type="datetime1">
              <a:rPr lang="da-DK" smtClean="0"/>
              <a:t>12-11-2017</a:t>
            </a:fld>
            <a:endParaRPr lang="da-DK"/>
          </a:p>
        </p:txBody>
      </p:sp>
      <p:sp>
        <p:nvSpPr>
          <p:cNvPr id="5" name="Pladsholder til sidefod 4"/>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6" name="Pladsholder til slidenummer 5"/>
          <p:cNvSpPr>
            <a:spLocks noGrp="1"/>
          </p:cNvSpPr>
          <p:nvPr>
            <p:ph type="sldNum" sz="quarter" idx="12"/>
          </p:nvPr>
        </p:nvSpPr>
        <p:spPr>
          <a:xfrm>
            <a:off x="7939370" y="143636"/>
            <a:ext cx="1202247" cy="1090789"/>
          </a:xfrm>
          <a:prstGeom prst="rect">
            <a:avLst/>
          </a:prstGeom>
        </p:spPr>
        <p:txBody>
          <a:bodyPr/>
          <a:lstStyle>
            <a:lvl1pPr>
              <a:defRPr>
                <a:solidFill>
                  <a:schemeClr val="tx1"/>
                </a:solidFill>
              </a:defRPr>
            </a:lvl1pPr>
          </a:lstStyle>
          <a:p>
            <a:fld id="{F830FF7F-3C14-45D7-BC57-C2A0C1F05E91}" type="slidenum">
              <a:rPr lang="da-DK" smtClean="0"/>
              <a:t>‹#›</a:t>
            </a:fld>
            <a:endParaRPr lang="da-DK"/>
          </a:p>
        </p:txBody>
      </p:sp>
    </p:spTree>
    <p:extLst>
      <p:ext uri="{BB962C8B-B14F-4D97-AF65-F5344CB8AC3E}">
        <p14:creationId xmlns:p14="http://schemas.microsoft.com/office/powerpoint/2010/main" val="338971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1_To indholdsobjekter">
    <p:spTree>
      <p:nvGrpSpPr>
        <p:cNvPr id="1" name=""/>
        <p:cNvGrpSpPr/>
        <p:nvPr/>
      </p:nvGrpSpPr>
      <p:grpSpPr>
        <a:xfrm>
          <a:off x="0" y="0"/>
          <a:ext cx="0" cy="0"/>
          <a:chOff x="0" y="0"/>
          <a:chExt cx="0" cy="0"/>
        </a:xfrm>
      </p:grpSpPr>
      <p:pic>
        <p:nvPicPr>
          <p:cNvPr id="8" name="Billed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74805"/>
            <a:ext cx="7828359" cy="321164"/>
          </a:xfrm>
          <a:prstGeom prst="rect">
            <a:avLst/>
          </a:prstGeom>
        </p:spPr>
      </p:pic>
      <p:pic>
        <p:nvPicPr>
          <p:cNvPr id="9" name="Billed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75799"/>
            <a:ext cx="1202248" cy="144270"/>
          </a:xfrm>
          <a:prstGeom prst="rect">
            <a:avLst/>
          </a:prstGeom>
        </p:spPr>
      </p:pic>
      <p:sp>
        <p:nvSpPr>
          <p:cNvPr id="10" name="Rektangel 9"/>
          <p:cNvSpPr/>
          <p:nvPr/>
        </p:nvSpPr>
        <p:spPr>
          <a:xfrm>
            <a:off x="0" y="14165"/>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ktangel 10"/>
          <p:cNvSpPr/>
          <p:nvPr/>
        </p:nvSpPr>
        <p:spPr>
          <a:xfrm>
            <a:off x="7939371" y="14165"/>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57793"/>
            <a:ext cx="7210396" cy="1080938"/>
          </a:xfrm>
          <a:prstGeom prst="rect">
            <a:avLst/>
          </a:prstGeom>
        </p:spPr>
        <p:txBody>
          <a:bodyPr/>
          <a:lstStyle>
            <a:lvl1pPr>
              <a:defRPr>
                <a:solidFill>
                  <a:schemeClr val="tx1"/>
                </a:solidFill>
              </a:defRPr>
            </a:lvl1pPr>
          </a:lstStyle>
          <a:p>
            <a:r>
              <a:rPr lang="da-DK" dirty="0" smtClean="0"/>
              <a:t>Klik for at redigere i master</a:t>
            </a:r>
            <a:endParaRPr lang="da-DK" dirty="0"/>
          </a:p>
        </p:txBody>
      </p:sp>
      <p:sp>
        <p:nvSpPr>
          <p:cNvPr id="3" name="Pladsholder til indhold 2"/>
          <p:cNvSpPr>
            <a:spLocks noGrp="1"/>
          </p:cNvSpPr>
          <p:nvPr>
            <p:ph sz="half" idx="1"/>
          </p:nvPr>
        </p:nvSpPr>
        <p:spPr>
          <a:xfrm>
            <a:off x="510240" y="2336873"/>
            <a:ext cx="3523769"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195592" y="2336873"/>
            <a:ext cx="3525044"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4"/>
          <p:cNvSpPr>
            <a:spLocks noGrp="1"/>
          </p:cNvSpPr>
          <p:nvPr>
            <p:ph type="dt" sz="half" idx="10"/>
          </p:nvPr>
        </p:nvSpPr>
        <p:spPr>
          <a:xfrm>
            <a:off x="7086600" y="6492876"/>
            <a:ext cx="2057400" cy="365125"/>
          </a:xfrm>
          <a:prstGeom prst="rect">
            <a:avLst/>
          </a:prstGeom>
        </p:spPr>
        <p:txBody>
          <a:bodyPr/>
          <a:lstStyle/>
          <a:p>
            <a:fld id="{56F781B5-5951-49BF-990B-EE50031F7EB7}" type="datetime1">
              <a:rPr lang="da-DK" smtClean="0"/>
              <a:t>12-11-2017</a:t>
            </a:fld>
            <a:endParaRPr lang="da-DK"/>
          </a:p>
        </p:txBody>
      </p:sp>
      <p:sp>
        <p:nvSpPr>
          <p:cNvPr id="6" name="Pladsholder til sidefod 5"/>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7" name="Pladsholder til slidenummer 6"/>
          <p:cNvSpPr>
            <a:spLocks noGrp="1"/>
          </p:cNvSpPr>
          <p:nvPr>
            <p:ph type="sldNum" sz="quarter" idx="12"/>
          </p:nvPr>
        </p:nvSpPr>
        <p:spPr>
          <a:xfrm>
            <a:off x="8047092" y="157793"/>
            <a:ext cx="865613" cy="1090789"/>
          </a:xfrm>
          <a:prstGeom prst="rect">
            <a:avLst/>
          </a:prstGeom>
        </p:spPr>
        <p:txBody>
          <a:bodyPr/>
          <a:lstStyle>
            <a:lvl1pPr>
              <a:defRPr>
                <a:solidFill>
                  <a:schemeClr val="tx1"/>
                </a:solidFill>
              </a:defRPr>
            </a:lvl1pPr>
          </a:lstStyle>
          <a:p>
            <a:fld id="{F830FF7F-3C14-45D7-BC57-C2A0C1F05E91}" type="slidenum">
              <a:rPr lang="da-DK" smtClean="0"/>
              <a:t>‹#›</a:t>
            </a:fld>
            <a:endParaRPr lang="da-DK"/>
          </a:p>
        </p:txBody>
      </p:sp>
    </p:spTree>
    <p:extLst>
      <p:ext uri="{BB962C8B-B14F-4D97-AF65-F5344CB8AC3E}">
        <p14:creationId xmlns:p14="http://schemas.microsoft.com/office/powerpoint/2010/main" val="32373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3063526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en-US" noProof="0" dirty="0" err="1" smtClean="0"/>
              <a:t>Skriv</a:t>
            </a:r>
            <a:r>
              <a:rPr lang="en-US" noProof="0" dirty="0" smtClean="0"/>
              <a:t> </a:t>
            </a:r>
            <a:r>
              <a:rPr lang="en-US" noProof="0" dirty="0" err="1" smtClean="0"/>
              <a:t>titel</a:t>
            </a:r>
            <a:endParaRPr lang="en-US" noProof="0"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en-US" noProof="0" dirty="0" err="1" smtClean="0"/>
              <a:t>Klik</a:t>
            </a:r>
            <a:r>
              <a:rPr lang="en-US" noProof="0" dirty="0" smtClean="0"/>
              <a:t> for at </a:t>
            </a:r>
            <a:r>
              <a:rPr lang="en-US" noProof="0" dirty="0" err="1" smtClean="0"/>
              <a:t>redigere</a:t>
            </a:r>
            <a:r>
              <a:rPr lang="en-US" noProof="0" dirty="0" smtClean="0"/>
              <a:t> </a:t>
            </a:r>
            <a:r>
              <a:rPr lang="en-US" noProof="0" dirty="0" err="1" smtClean="0"/>
              <a:t>i</a:t>
            </a:r>
            <a:r>
              <a:rPr lang="en-US" noProof="0" dirty="0" smtClean="0"/>
              <a:t> master</a:t>
            </a:r>
          </a:p>
          <a:p>
            <a:pPr lvl="1"/>
            <a:r>
              <a:rPr lang="en-US" noProof="0" dirty="0" err="1" smtClean="0"/>
              <a:t>Andet</a:t>
            </a:r>
            <a:r>
              <a:rPr lang="en-US" noProof="0" dirty="0" smtClean="0"/>
              <a:t> </a:t>
            </a:r>
            <a:r>
              <a:rPr lang="en-US" noProof="0" dirty="0" err="1" smtClean="0"/>
              <a:t>niveau</a:t>
            </a:r>
            <a:endParaRPr lang="en-US" noProof="0" dirty="0" smtClean="0"/>
          </a:p>
          <a:p>
            <a:pPr lvl="2"/>
            <a:r>
              <a:rPr lang="en-US" noProof="0" dirty="0" err="1" smtClean="0"/>
              <a:t>Tredje</a:t>
            </a:r>
            <a:r>
              <a:rPr lang="en-US" noProof="0" dirty="0" smtClean="0"/>
              <a:t> </a:t>
            </a:r>
            <a:r>
              <a:rPr lang="en-US" noProof="0" dirty="0" err="1" smtClean="0"/>
              <a:t>niveau</a:t>
            </a:r>
            <a:endParaRPr lang="en-US" noProof="0" dirty="0" smtClean="0"/>
          </a:p>
          <a:p>
            <a:pPr lvl="3"/>
            <a:r>
              <a:rPr lang="en-US" noProof="0" dirty="0" err="1" smtClean="0"/>
              <a:t>Fjerde</a:t>
            </a:r>
            <a:r>
              <a:rPr lang="en-US" noProof="0" dirty="0" smtClean="0"/>
              <a:t> </a:t>
            </a:r>
            <a:r>
              <a:rPr lang="en-US" noProof="0" dirty="0" err="1" smtClean="0"/>
              <a:t>niveau</a:t>
            </a:r>
            <a:endParaRPr lang="en-US" noProof="0" dirty="0" smtClean="0"/>
          </a:p>
          <a:p>
            <a:pPr lvl="4"/>
            <a:r>
              <a:rPr lang="en-US" noProof="0" dirty="0" err="1" smtClean="0"/>
              <a:t>Femte</a:t>
            </a:r>
            <a:r>
              <a:rPr lang="en-US" noProof="0" dirty="0" smtClean="0"/>
              <a:t> </a:t>
            </a:r>
            <a:r>
              <a:rPr lang="en-US" noProof="0" dirty="0" err="1" smtClean="0"/>
              <a:t>niveau</a:t>
            </a:r>
            <a:endParaRPr lang="en-US" noProof="0" dirty="0"/>
          </a:p>
        </p:txBody>
      </p:sp>
    </p:spTree>
    <p:extLst>
      <p:ext uri="{BB962C8B-B14F-4D97-AF65-F5344CB8AC3E}">
        <p14:creationId xmlns:p14="http://schemas.microsoft.com/office/powerpoint/2010/main" val="5300595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26861275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45627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Klik for at redigere i master</a:t>
            </a:r>
          </a:p>
        </p:txBody>
      </p:sp>
    </p:spTree>
    <p:extLst>
      <p:ext uri="{BB962C8B-B14F-4D97-AF65-F5344CB8AC3E}">
        <p14:creationId xmlns:p14="http://schemas.microsoft.com/office/powerpoint/2010/main" val="84458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da-DK" smtClean="0"/>
              <a:t>Klik for at redigere i master</a:t>
            </a:r>
            <a:endParaRPr lang="da-DK"/>
          </a:p>
        </p:txBody>
      </p:sp>
      <p:sp>
        <p:nvSpPr>
          <p:cNvPr id="3" name="Undertitel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smtClean="0"/>
              <a:t>Klik for at redigere i master</a:t>
            </a:r>
            <a:endParaRPr lang="da-DK"/>
          </a:p>
        </p:txBody>
      </p:sp>
      <p:sp>
        <p:nvSpPr>
          <p:cNvPr id="4" name="Pladsholder til dato 3"/>
          <p:cNvSpPr>
            <a:spLocks noGrp="1"/>
          </p:cNvSpPr>
          <p:nvPr>
            <p:ph type="dt" sz="half" idx="10"/>
          </p:nvPr>
        </p:nvSpPr>
        <p:spPr>
          <a:xfrm>
            <a:off x="628650" y="6356351"/>
            <a:ext cx="2057400" cy="365125"/>
          </a:xfrm>
          <a:prstGeom prst="rect">
            <a:avLst/>
          </a:prstGeom>
        </p:spPr>
        <p:txBody>
          <a:bodyPr/>
          <a:lstStyle/>
          <a:p>
            <a:fld id="{5968B790-9C4A-4676-9C1B-478385D54609}" type="datetimeFigureOut">
              <a:rPr lang="da-DK" smtClean="0"/>
              <a:t>12-11-2017</a:t>
            </a:fld>
            <a:endParaRPr lang="da-DK"/>
          </a:p>
        </p:txBody>
      </p:sp>
      <p:sp>
        <p:nvSpPr>
          <p:cNvPr id="5" name="Pladsholder til sidefod 4"/>
          <p:cNvSpPr>
            <a:spLocks noGrp="1"/>
          </p:cNvSpPr>
          <p:nvPr>
            <p:ph type="ftr" sz="quarter" idx="11"/>
          </p:nvPr>
        </p:nvSpPr>
        <p:spPr>
          <a:xfrm>
            <a:off x="3028950" y="6356351"/>
            <a:ext cx="3086100"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6457950" y="6356351"/>
            <a:ext cx="2057400" cy="365125"/>
          </a:xfrm>
          <a:prstGeom prst="rect">
            <a:avLst/>
          </a:prstGeom>
        </p:spPr>
        <p:txBody>
          <a:bodyPr/>
          <a:lstStyle/>
          <a:p>
            <a:fld id="{95A73DF8-1314-45D2-8D7F-AB1B5AC0DC61}" type="slidenum">
              <a:rPr lang="da-DK" smtClean="0"/>
              <a:t>‹#›</a:t>
            </a:fld>
            <a:endParaRPr lang="da-DK"/>
          </a:p>
        </p:txBody>
      </p:sp>
    </p:spTree>
    <p:extLst>
      <p:ext uri="{BB962C8B-B14F-4D97-AF65-F5344CB8AC3E}">
        <p14:creationId xmlns:p14="http://schemas.microsoft.com/office/powerpoint/2010/main" val="421255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el og indho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11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pic>
        <p:nvPicPr>
          <p:cNvPr id="5" name="Billed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ktangel 5"/>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Pladsholder til dato 1"/>
          <p:cNvSpPr>
            <a:spLocks noGrp="1"/>
          </p:cNvSpPr>
          <p:nvPr>
            <p:ph type="dt" sz="half" idx="10"/>
          </p:nvPr>
        </p:nvSpPr>
        <p:spPr>
          <a:xfrm>
            <a:off x="7086600" y="6492876"/>
            <a:ext cx="2057400" cy="365125"/>
          </a:xfrm>
          <a:prstGeom prst="rect">
            <a:avLst/>
          </a:prstGeom>
        </p:spPr>
        <p:txBody>
          <a:bodyPr/>
          <a:lstStyle/>
          <a:p>
            <a:fld id="{9CD64D2A-C87F-48CB-883F-2FA89F28532A}" type="datetime1">
              <a:rPr lang="da-DK" smtClean="0"/>
              <a:t>12-11-2017</a:t>
            </a:fld>
            <a:endParaRPr lang="da-DK"/>
          </a:p>
        </p:txBody>
      </p:sp>
      <p:sp>
        <p:nvSpPr>
          <p:cNvPr id="3" name="Pladsholder til sidefod 2"/>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4" name="Pladsholder til slidenummer 3"/>
          <p:cNvSpPr>
            <a:spLocks noGrp="1"/>
          </p:cNvSpPr>
          <p:nvPr>
            <p:ph type="sldNum" sz="quarter" idx="12"/>
          </p:nvPr>
        </p:nvSpPr>
        <p:spPr>
          <a:xfrm>
            <a:off x="8047092" y="753228"/>
            <a:ext cx="865613" cy="1090789"/>
          </a:xfrm>
          <a:prstGeom prst="rect">
            <a:avLst/>
          </a:prstGeom>
        </p:spPr>
        <p:txBody>
          <a:bodyPr/>
          <a:lstStyle/>
          <a:p>
            <a:fld id="{F830FF7F-3C14-45D7-BC57-C2A0C1F05E91}" type="slidenum">
              <a:rPr lang="da-DK" smtClean="0"/>
              <a:t>‹#›</a:t>
            </a:fld>
            <a:endParaRPr lang="da-DK"/>
          </a:p>
        </p:txBody>
      </p:sp>
    </p:spTree>
    <p:extLst>
      <p:ext uri="{BB962C8B-B14F-4D97-AF65-F5344CB8AC3E}">
        <p14:creationId xmlns:p14="http://schemas.microsoft.com/office/powerpoint/2010/main" val="25610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27068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You_aren't_gonna_need_it" TargetMode="External"/><Relationship Id="rId2" Type="http://schemas.openxmlformats.org/officeDocument/2006/relationships/hyperlink" Target="http://agilewarrior.wordpress.com/2010/11/06/the-agile-inception-deck/"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dropbox.com/s/qfz8hf0t6va3ni4/Before%20it%20was%20called%20Agile.pdf?dl=0"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agilemodeling.com/essays/communication.htm" TargetMode="External"/><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ambysoft.com/"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 Id="rId5" Type="http://schemas.openxmlformats.org/officeDocument/2006/relationships/hyperlink" Target="http://www.usievents.com/en/videos/35-explaining-agile-martin-fowler" TargetMode="External"/><Relationship Id="rId4" Type="http://schemas.openxmlformats.org/officeDocument/2006/relationships/hyperlink" Target="http://www.agilemodeling.com/essays/communication.ht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en.wikipedia.org/wiki/Cone_of_Uncertainty"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tudioalt.co/collections/agile/products/planning-poker-card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video" Target="https://www.youtube.com/embed/zIPv-Ym2n1E" TargetMode="Externa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hyperlink" Target="http://blog.venturepact.com/10-tips-for-successful-scrum-implementatio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3.xml"/><Relationship Id="rId1" Type="http://schemas.openxmlformats.org/officeDocument/2006/relationships/video" Target="https://www.youtube.com/embed/GE6lbPLEAzc"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3.xml"/><Relationship Id="rId1" Type="http://schemas.openxmlformats.org/officeDocument/2006/relationships/video" Target="https://www.youtube.com/embed/7H67V6noue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video" Target="https://www.youtube.com/embed/BdSiBlLafNY"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video" Target="https://www.youtube.com/embed/sCCUEtjCpC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3.xml"/><Relationship Id="rId1" Type="http://schemas.openxmlformats.org/officeDocument/2006/relationships/video" Target="https://www.youtube.com/embed/Hwu438QSb_g"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xml"/><Relationship Id="rId1" Type="http://schemas.openxmlformats.org/officeDocument/2006/relationships/video" Target="https://www.youtube.com/embed/nkRH64XSmP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3.xml"/><Relationship Id="rId1" Type="http://schemas.openxmlformats.org/officeDocument/2006/relationships/video" Target="https://www.youtube.com/embed/MrIZMuvjTw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a:t>
            </a:r>
            <a:r>
              <a:rPr lang="en-US" dirty="0" smtClean="0"/>
              <a:t>development</a:t>
            </a:r>
            <a:endParaRPr lang="en-US" dirty="0"/>
          </a:p>
        </p:txBody>
      </p:sp>
      <p:sp>
        <p:nvSpPr>
          <p:cNvPr id="5" name="Pladsholder til tekst 4"/>
          <p:cNvSpPr>
            <a:spLocks noGrp="1"/>
          </p:cNvSpPr>
          <p:nvPr>
            <p:ph type="body" sz="quarter" idx="11"/>
          </p:nvPr>
        </p:nvSpPr>
        <p:spPr/>
        <p:txBody>
          <a:bodyPr/>
          <a:lstStyle/>
          <a:p>
            <a:r>
              <a:rPr lang="da-DK" dirty="0" smtClean="0"/>
              <a:t>TUHE </a:t>
            </a:r>
            <a:r>
              <a:rPr lang="da-DK" dirty="0" smtClean="0"/>
              <a:t>– 2016</a:t>
            </a:r>
          </a:p>
          <a:p>
            <a:r>
              <a:rPr lang="da-DK" dirty="0" smtClean="0"/>
              <a:t>+ BORG - 2017</a:t>
            </a:r>
            <a:endParaRPr lang="da-DK" dirty="0"/>
          </a:p>
        </p:txBody>
      </p:sp>
    </p:spTree>
    <p:extLst>
      <p:ext uri="{BB962C8B-B14F-4D97-AF65-F5344CB8AC3E}">
        <p14:creationId xmlns:p14="http://schemas.microsoft.com/office/powerpoint/2010/main" val="1768131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Agile &lt;&gt; Plan</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153129856"/>
              </p:ext>
            </p:extLst>
          </p:nvPr>
        </p:nvGraphicFramePr>
        <p:xfrm>
          <a:off x="1165624" y="2235201"/>
          <a:ext cx="6776066" cy="342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050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Agile </a:t>
            </a:r>
            <a:r>
              <a:rPr lang="da-DK" dirty="0" err="1"/>
              <a:t>methodologies</a:t>
            </a:r>
            <a:endParaRPr lang="da-DK" dirty="0"/>
          </a:p>
        </p:txBody>
      </p:sp>
      <p:sp>
        <p:nvSpPr>
          <p:cNvPr id="3" name="Pladsholder til indhold 2"/>
          <p:cNvSpPr>
            <a:spLocks noGrp="1"/>
          </p:cNvSpPr>
          <p:nvPr>
            <p:ph sz="quarter" idx="12"/>
          </p:nvPr>
        </p:nvSpPr>
        <p:spPr>
          <a:xfrm>
            <a:off x="510347" y="2116875"/>
            <a:ext cx="8086620" cy="4290905"/>
          </a:xfrm>
        </p:spPr>
        <p:txBody>
          <a:bodyPr/>
          <a:lstStyle/>
          <a:p>
            <a:pPr marL="0" indent="0">
              <a:buNone/>
            </a:pPr>
            <a:r>
              <a:rPr lang="en-US" dirty="0" smtClean="0"/>
              <a:t>“Agile </a:t>
            </a:r>
            <a:r>
              <a:rPr lang="en-US" dirty="0"/>
              <a:t>methods are adaptive rather than predictive. Engineering methods tend to try to plan out a large part of the software process in great detail for a long span of time, this works well until things change. So their nature is to resist change. The agile methods, however, welcome change. They try to be processes that adapt and thrive on change, even to the point of changing themselves</a:t>
            </a:r>
            <a:r>
              <a:rPr lang="en-US" dirty="0" smtClean="0"/>
              <a:t>.”</a:t>
            </a:r>
          </a:p>
          <a:p>
            <a:endParaRPr lang="en-US" dirty="0"/>
          </a:p>
          <a:p>
            <a:pPr marL="0" indent="0">
              <a:buNone/>
            </a:pPr>
            <a:r>
              <a:rPr lang="en-US" dirty="0" smtClean="0"/>
              <a:t>“Agile </a:t>
            </a:r>
            <a:r>
              <a:rPr lang="en-US" dirty="0"/>
              <a:t>methods are people-oriented rather than process-oriented. The goal of engineering methods is to define a process that will work well whoever happens to be using it. Agile methods assert that no process will ever make up the skill of the development team, so the role of a process is to support the development team in their work</a:t>
            </a:r>
            <a:r>
              <a:rPr lang="en-US" dirty="0" smtClean="0"/>
              <a:t>.”</a:t>
            </a:r>
          </a:p>
          <a:p>
            <a:endParaRPr lang="en-US" dirty="0"/>
          </a:p>
          <a:p>
            <a:pPr marL="0" indent="0">
              <a:buNone/>
            </a:pPr>
            <a:r>
              <a:rPr lang="en-US" sz="1200" dirty="0"/>
              <a:t>Martin Fowler - </a:t>
            </a:r>
            <a:r>
              <a:rPr lang="en-US" sz="1200" dirty="0">
                <a:hlinkClick r:id="rId2"/>
              </a:rPr>
              <a:t>http://</a:t>
            </a:r>
            <a:r>
              <a:rPr lang="en-US" sz="1200" dirty="0" smtClean="0">
                <a:hlinkClick r:id="rId2"/>
              </a:rPr>
              <a:t>martinfowler.com/articles/newMethodology.html</a:t>
            </a:r>
            <a:r>
              <a:rPr lang="en-US" sz="1200" dirty="0" smtClean="0"/>
              <a:t> </a:t>
            </a:r>
            <a:endParaRPr lang="da-DK" sz="1200" dirty="0"/>
          </a:p>
        </p:txBody>
      </p:sp>
    </p:spTree>
    <p:extLst>
      <p:ext uri="{BB962C8B-B14F-4D97-AF65-F5344CB8AC3E}">
        <p14:creationId xmlns:p14="http://schemas.microsoft.com/office/powerpoint/2010/main" val="11723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Agile?</a:t>
            </a:r>
            <a:endParaRPr lang="en-US" dirty="0"/>
          </a:p>
        </p:txBody>
      </p:sp>
      <p:sp>
        <p:nvSpPr>
          <p:cNvPr id="5" name="Pladsholder til indhold 4"/>
          <p:cNvSpPr>
            <a:spLocks noGrp="1"/>
          </p:cNvSpPr>
          <p:nvPr>
            <p:ph sz="quarter" idx="12"/>
          </p:nvPr>
        </p:nvSpPr>
        <p:spPr/>
        <p:txBody>
          <a:bodyPr/>
          <a:lstStyle/>
          <a:p>
            <a:pPr marL="0" indent="0">
              <a:buNone/>
            </a:pPr>
            <a:r>
              <a:rPr lang="en-US" dirty="0"/>
              <a:t>Agile is a time boxed, iterative approach to software delivery that builds software incrementally from the start of the project, instead of trying to deliver it all at once near the end.</a:t>
            </a:r>
            <a:endParaRPr lang="da-DK" dirty="0"/>
          </a:p>
        </p:txBody>
      </p:sp>
      <p:pic>
        <p:nvPicPr>
          <p:cNvPr id="307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407" y="3698472"/>
            <a:ext cx="5524500"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42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does it works?</a:t>
            </a:r>
            <a:endParaRPr lang="en-US" dirty="0"/>
          </a:p>
        </p:txBody>
      </p:sp>
      <p:sp>
        <p:nvSpPr>
          <p:cNvPr id="3" name="Pladsholder til indhold 2"/>
          <p:cNvSpPr>
            <a:spLocks noGrp="1"/>
          </p:cNvSpPr>
          <p:nvPr>
            <p:ph sz="quarter" idx="12"/>
          </p:nvPr>
        </p:nvSpPr>
        <p:spPr/>
        <p:txBody>
          <a:bodyPr/>
          <a:lstStyle/>
          <a:p>
            <a:pPr marL="0" indent="0">
              <a:buNone/>
            </a:pPr>
            <a:r>
              <a:rPr lang="en-US" dirty="0"/>
              <a:t>It works by breaking projects down into little bits of user functionality called user stories, prioritizing them, and then continuously delivering them in short two week cycles called iterations.</a:t>
            </a:r>
            <a:endParaRPr lang="da-DK" dirty="0"/>
          </a:p>
        </p:txBody>
      </p:sp>
      <p:pic>
        <p:nvPicPr>
          <p:cNvPr id="4098"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295" y="3575693"/>
            <a:ext cx="6204724" cy="277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185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0" y="5190318"/>
            <a:ext cx="9144000" cy="1678879"/>
          </a:xfrm>
          <a:prstGeom prst="rect">
            <a:avLst/>
          </a:prstGeom>
          <a:solidFill>
            <a:schemeClr val="accent6">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2" name="Pladsholder til tekst 1"/>
          <p:cNvSpPr>
            <a:spLocks noGrp="1"/>
          </p:cNvSpPr>
          <p:nvPr>
            <p:ph type="body" sz="quarter" idx="10"/>
          </p:nvPr>
        </p:nvSpPr>
        <p:spPr/>
        <p:txBody>
          <a:bodyPr/>
          <a:lstStyle/>
          <a:p>
            <a:r>
              <a:rPr lang="en-US" dirty="0"/>
              <a:t>How does it work?</a:t>
            </a:r>
          </a:p>
        </p:txBody>
      </p:sp>
      <p:sp>
        <p:nvSpPr>
          <p:cNvPr id="3" name="Pladsholder til indhold 2"/>
          <p:cNvSpPr>
            <a:spLocks noGrp="1"/>
          </p:cNvSpPr>
          <p:nvPr>
            <p:ph sz="quarter" idx="12"/>
          </p:nvPr>
        </p:nvSpPr>
        <p:spPr>
          <a:xfrm>
            <a:off x="135414" y="3353013"/>
            <a:ext cx="1877253" cy="1947124"/>
          </a:xfrm>
        </p:spPr>
        <p:txBody>
          <a:bodyPr>
            <a:normAutofit fontScale="62500" lnSpcReduction="20000"/>
          </a:bodyPr>
          <a:lstStyle/>
          <a:p>
            <a:pPr marL="0" indent="0">
              <a:lnSpc>
                <a:spcPct val="120000"/>
              </a:lnSpc>
              <a:spcBef>
                <a:spcPts val="0"/>
              </a:spcBef>
              <a:buNone/>
            </a:pPr>
            <a:r>
              <a:rPr lang="en-US" dirty="0" smtClean="0">
                <a:solidFill>
                  <a:schemeClr val="accent2"/>
                </a:solidFill>
              </a:rPr>
              <a:t>Sitting </a:t>
            </a:r>
            <a:r>
              <a:rPr lang="en-US" dirty="0">
                <a:solidFill>
                  <a:schemeClr val="accent2"/>
                </a:solidFill>
              </a:rPr>
              <a:t>down with your customer you make a list of features they would like to see in their software. We call these things user stories and they become the To Do list for your project.</a:t>
            </a:r>
            <a:endParaRPr lang="da-DK" dirty="0">
              <a:solidFill>
                <a:schemeClr val="accent2"/>
              </a:solidFill>
            </a:endParaRPr>
          </a:p>
        </p:txBody>
      </p:sp>
      <p:pic>
        <p:nvPicPr>
          <p:cNvPr id="5122"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44" y="1561568"/>
            <a:ext cx="138139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931" y="1561568"/>
            <a:ext cx="137076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gile in a nutsh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831" y="1561568"/>
            <a:ext cx="1439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gile in a nutsh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358" y="1561568"/>
            <a:ext cx="1405384"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gile in a nutshe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923" y="5240868"/>
            <a:ext cx="3214078" cy="1574121"/>
          </a:xfrm>
          <a:prstGeom prst="rect">
            <a:avLst/>
          </a:prstGeom>
          <a:noFill/>
          <a:extLst>
            <a:ext uri="{909E8E84-426E-40DD-AFC4-6F175D3DCCD1}">
              <a14:hiddenFill xmlns:a14="http://schemas.microsoft.com/office/drawing/2010/main">
                <a:solidFill>
                  <a:srgbClr val="FFFFFF"/>
                </a:solidFill>
              </a14:hiddenFill>
            </a:ext>
          </a:extLst>
        </p:spPr>
      </p:pic>
      <p:sp>
        <p:nvSpPr>
          <p:cNvPr id="9" name="Pladsholder til indhold 2"/>
          <p:cNvSpPr txBox="1">
            <a:spLocks/>
          </p:cNvSpPr>
          <p:nvPr/>
        </p:nvSpPr>
        <p:spPr>
          <a:xfrm>
            <a:off x="2430688" y="3404065"/>
            <a:ext cx="1877253"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3"/>
                </a:solidFill>
              </a:rPr>
              <a:t>Then</a:t>
            </a:r>
            <a:r>
              <a:rPr lang="en-US" dirty="0">
                <a:solidFill>
                  <a:schemeClr val="accent3"/>
                </a:solidFill>
              </a:rPr>
              <a:t>, using Agile estimation techniques, you size your stories relatively to each other, coming up with a guess as to how long you think each user story will take.</a:t>
            </a:r>
            <a:endParaRPr lang="da-DK" dirty="0">
              <a:solidFill>
                <a:schemeClr val="accent3"/>
              </a:solidFill>
            </a:endParaRPr>
          </a:p>
        </p:txBody>
      </p:sp>
      <p:sp>
        <p:nvSpPr>
          <p:cNvPr id="10" name="Pladsholder til indhold 2"/>
          <p:cNvSpPr txBox="1">
            <a:spLocks/>
          </p:cNvSpPr>
          <p:nvPr/>
        </p:nvSpPr>
        <p:spPr>
          <a:xfrm>
            <a:off x="4899203" y="3353013"/>
            <a:ext cx="2018064"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4"/>
                </a:solidFill>
              </a:rPr>
              <a:t>Like </a:t>
            </a:r>
            <a:r>
              <a:rPr lang="en-US" dirty="0">
                <a:solidFill>
                  <a:schemeClr val="accent4"/>
                </a:solidFill>
              </a:rPr>
              <a:t>most lists, there always seems to be more to do than time allows. So you ask your customer to prioritize their list so you get the most important stuff done first, and save the least important for last.</a:t>
            </a:r>
            <a:endParaRPr lang="da-DK" dirty="0">
              <a:solidFill>
                <a:schemeClr val="accent4"/>
              </a:solidFill>
            </a:endParaRPr>
          </a:p>
        </p:txBody>
      </p:sp>
      <p:sp>
        <p:nvSpPr>
          <p:cNvPr id="11" name="Pladsholder til indhold 2"/>
          <p:cNvSpPr txBox="1">
            <a:spLocks/>
          </p:cNvSpPr>
          <p:nvPr/>
        </p:nvSpPr>
        <p:spPr>
          <a:xfrm>
            <a:off x="7283423" y="3353013"/>
            <a:ext cx="1877253"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5"/>
                </a:solidFill>
              </a:rPr>
              <a:t>Then </a:t>
            </a:r>
            <a:r>
              <a:rPr lang="en-US" dirty="0">
                <a:solidFill>
                  <a:schemeClr val="accent5"/>
                </a:solidFill>
              </a:rPr>
              <a:t>you start delivering some value. You start at the top. Work your way to the bottom. Building, iterating, and getting feedback from your customer as you go.</a:t>
            </a:r>
            <a:endParaRPr lang="da-DK" dirty="0">
              <a:solidFill>
                <a:schemeClr val="accent5"/>
              </a:solidFill>
            </a:endParaRPr>
          </a:p>
        </p:txBody>
      </p:sp>
      <p:sp>
        <p:nvSpPr>
          <p:cNvPr id="5" name="Rektangel 4"/>
          <p:cNvSpPr/>
          <p:nvPr/>
        </p:nvSpPr>
        <p:spPr>
          <a:xfrm>
            <a:off x="113488" y="5351104"/>
            <a:ext cx="6060220" cy="1477328"/>
          </a:xfrm>
          <a:prstGeom prst="rect">
            <a:avLst/>
          </a:prstGeom>
        </p:spPr>
        <p:txBody>
          <a:bodyPr wrap="squar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You update the plan as you go</a:t>
            </a:r>
          </a:p>
          <a:p>
            <a:r>
              <a:rPr lang="en-US" sz="1000" dirty="0" smtClean="0">
                <a:latin typeface="Verdana" panose="020B0604030504040204" pitchFamily="34" charset="0"/>
                <a:ea typeface="Verdana" panose="020B0604030504040204" pitchFamily="34" charset="0"/>
                <a:cs typeface="Verdana" panose="020B0604030504040204" pitchFamily="34" charset="0"/>
              </a:rPr>
              <a:t>Then as you and your customer starting delivering one of two things is going to happen. You'll discover:</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You're going fast enough. All is good. Or,</a:t>
            </a: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 have too much to do and not enough time.</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At this point you have two choices. You can either a) do less and cut scope (recommended). Or you can b) push out the date and ask for more money.</a:t>
            </a:r>
            <a:endParaRPr lang="da-DK"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Rektangel 6"/>
          <p:cNvSpPr/>
          <p:nvPr/>
        </p:nvSpPr>
        <p:spPr>
          <a:xfrm>
            <a:off x="270069" y="1292029"/>
            <a:ext cx="1607941" cy="402546"/>
          </a:xfrm>
          <a:prstGeom prst="rect">
            <a:avLst/>
          </a:prstGeom>
        </p:spPr>
        <p:txBody>
          <a:bodyPr wrap="none">
            <a:spAutoFit/>
          </a:bodyPr>
          <a:lstStyle/>
          <a:p>
            <a:pPr>
              <a:lnSpc>
                <a:spcPct val="120000"/>
              </a:lnSpc>
            </a:pPr>
            <a:r>
              <a:rPr lang="en-US" b="1" dirty="0" smtClean="0">
                <a:solidFill>
                  <a:schemeClr val="accent2"/>
                </a:solidFill>
              </a:rPr>
              <a:t>You make a list</a:t>
            </a:r>
            <a:endParaRPr lang="en-US" b="1" dirty="0">
              <a:solidFill>
                <a:schemeClr val="accent2"/>
              </a:solidFill>
            </a:endParaRPr>
          </a:p>
        </p:txBody>
      </p:sp>
      <p:sp>
        <p:nvSpPr>
          <p:cNvPr id="8" name="Rektangel 7"/>
          <p:cNvSpPr/>
          <p:nvPr/>
        </p:nvSpPr>
        <p:spPr>
          <a:xfrm>
            <a:off x="2425890" y="1292029"/>
            <a:ext cx="1872179" cy="402546"/>
          </a:xfrm>
          <a:prstGeom prst="rect">
            <a:avLst/>
          </a:prstGeom>
        </p:spPr>
        <p:txBody>
          <a:bodyPr wrap="none">
            <a:spAutoFit/>
          </a:bodyPr>
          <a:lstStyle/>
          <a:p>
            <a:pPr>
              <a:lnSpc>
                <a:spcPct val="120000"/>
              </a:lnSpc>
            </a:pPr>
            <a:r>
              <a:rPr lang="en-US" b="1" dirty="0" smtClean="0">
                <a:solidFill>
                  <a:schemeClr val="accent3"/>
                </a:solidFill>
              </a:rPr>
              <a:t>You size things up</a:t>
            </a:r>
            <a:endParaRPr lang="en-US" b="1" dirty="0">
              <a:solidFill>
                <a:schemeClr val="accent3"/>
              </a:solidFill>
            </a:endParaRPr>
          </a:p>
        </p:txBody>
      </p:sp>
      <p:sp>
        <p:nvSpPr>
          <p:cNvPr id="12" name="Rektangel 11"/>
          <p:cNvSpPr/>
          <p:nvPr/>
        </p:nvSpPr>
        <p:spPr>
          <a:xfrm>
            <a:off x="4678011" y="1292029"/>
            <a:ext cx="2360583" cy="402546"/>
          </a:xfrm>
          <a:prstGeom prst="rect">
            <a:avLst/>
          </a:prstGeom>
        </p:spPr>
        <p:txBody>
          <a:bodyPr wrap="none">
            <a:spAutoFit/>
          </a:bodyPr>
          <a:lstStyle/>
          <a:p>
            <a:pPr>
              <a:lnSpc>
                <a:spcPct val="120000"/>
              </a:lnSpc>
            </a:pPr>
            <a:r>
              <a:rPr lang="en-US" b="1" dirty="0" smtClean="0">
                <a:solidFill>
                  <a:schemeClr val="accent4"/>
                </a:solidFill>
              </a:rPr>
              <a:t>You set some priorities</a:t>
            </a:r>
            <a:endParaRPr lang="en-US" b="1" dirty="0">
              <a:solidFill>
                <a:schemeClr val="accent4"/>
              </a:solidFill>
            </a:endParaRPr>
          </a:p>
        </p:txBody>
      </p:sp>
      <p:sp>
        <p:nvSpPr>
          <p:cNvPr id="13" name="Rektangel 12"/>
          <p:cNvSpPr/>
          <p:nvPr/>
        </p:nvSpPr>
        <p:spPr>
          <a:xfrm>
            <a:off x="7198041" y="1292029"/>
            <a:ext cx="1997213" cy="402546"/>
          </a:xfrm>
          <a:prstGeom prst="rect">
            <a:avLst/>
          </a:prstGeom>
        </p:spPr>
        <p:txBody>
          <a:bodyPr wrap="none">
            <a:spAutoFit/>
          </a:bodyPr>
          <a:lstStyle/>
          <a:p>
            <a:pPr>
              <a:lnSpc>
                <a:spcPct val="120000"/>
              </a:lnSpc>
            </a:pPr>
            <a:r>
              <a:rPr lang="en-US" b="1" dirty="0" smtClean="0">
                <a:solidFill>
                  <a:schemeClr val="accent5"/>
                </a:solidFill>
              </a:rPr>
              <a:t>You start executing</a:t>
            </a:r>
            <a:endParaRPr lang="en-US" b="1" dirty="0">
              <a:solidFill>
                <a:schemeClr val="accent5"/>
              </a:solidFill>
            </a:endParaRPr>
          </a:p>
        </p:txBody>
      </p:sp>
    </p:spTree>
    <p:extLst>
      <p:ext uri="{BB962C8B-B14F-4D97-AF65-F5344CB8AC3E}">
        <p14:creationId xmlns:p14="http://schemas.microsoft.com/office/powerpoint/2010/main" val="82474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is Agile different?</a:t>
            </a:r>
          </a:p>
          <a:p>
            <a:endParaRPr lang="da-DK" dirty="0"/>
          </a:p>
        </p:txBody>
      </p:sp>
      <p:sp>
        <p:nvSpPr>
          <p:cNvPr id="3" name="Pladsholder til indhold 2"/>
          <p:cNvSpPr>
            <a:spLocks noGrp="1"/>
          </p:cNvSpPr>
          <p:nvPr>
            <p:ph sz="quarter" idx="12"/>
          </p:nvPr>
        </p:nvSpPr>
        <p:spPr/>
        <p:txBody>
          <a:bodyPr/>
          <a:lstStyle/>
          <a:p>
            <a:pPr marL="0" indent="0">
              <a:buNone/>
            </a:pPr>
            <a:r>
              <a:rPr lang="en-US" b="1" dirty="0"/>
              <a:t>Analysis, design, coding, and testing are continuous activities</a:t>
            </a:r>
          </a:p>
          <a:p>
            <a:pPr marL="0" indent="0">
              <a:buNone/>
            </a:pPr>
            <a:endParaRPr lang="en-US" dirty="0" smtClean="0"/>
          </a:p>
          <a:p>
            <a:pPr marL="0" indent="0">
              <a:buNone/>
            </a:pPr>
            <a:r>
              <a:rPr lang="en-US" dirty="0" smtClean="0"/>
              <a:t>You </a:t>
            </a:r>
            <a:r>
              <a:rPr lang="en-US" dirty="0"/>
              <a:t>are never done analysis, design, coding and testing on an Agile project. So long as there are features to build, and the means to deliver them, these activities continue for the duration of the project.</a:t>
            </a:r>
          </a:p>
          <a:p>
            <a:pPr marL="0" indent="0">
              <a:buNone/>
            </a:pPr>
            <a:endParaRPr lang="da-DK" dirty="0"/>
          </a:p>
        </p:txBody>
      </p:sp>
      <p:pic>
        <p:nvPicPr>
          <p:cNvPr id="6146"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734" y="3713933"/>
            <a:ext cx="4909608" cy="298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107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373355"/>
            <a:ext cx="8086620" cy="1143427"/>
          </a:xfrm>
        </p:spPr>
        <p:txBody>
          <a:bodyPr/>
          <a:lstStyle/>
          <a:p>
            <a:r>
              <a:rPr lang="en-US" dirty="0"/>
              <a:t>How is Agile different</a:t>
            </a:r>
            <a:r>
              <a:rPr lang="en-US" dirty="0" smtClean="0"/>
              <a:t>?</a:t>
            </a:r>
            <a:endParaRPr lang="en-US" dirty="0"/>
          </a:p>
        </p:txBody>
      </p:sp>
      <p:pic>
        <p:nvPicPr>
          <p:cNvPr id="7170" name="Picture 2" descr="http://www.agilenutshell.com/assets/how-is-agile-different/cost-of-chan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9871" y="4319909"/>
            <a:ext cx="1403520" cy="11270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qatestlab.com/assets/Iterative-Development-Model-cor-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546"/>
          <a:stretch/>
        </p:blipFill>
        <p:spPr bwMode="auto">
          <a:xfrm>
            <a:off x="717130" y="1311997"/>
            <a:ext cx="1213270" cy="8060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gile in a nutshe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6311" y="1320821"/>
            <a:ext cx="1967080" cy="9496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gile in a nutshe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106" y="1362668"/>
            <a:ext cx="855610" cy="80952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accelerateddevelopment.ca/blog_images/scop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830" y="4475156"/>
            <a:ext cx="861613" cy="79692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www.agilenutshell.com/assets/how-is-agile-different/working-softw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0958" y="4321464"/>
            <a:ext cx="1856009" cy="8480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239848" y="1013045"/>
            <a:ext cx="2242922" cy="307777"/>
          </a:xfrm>
          <a:prstGeom prst="rect">
            <a:avLst/>
          </a:prstGeom>
        </p:spPr>
        <p:txBody>
          <a:bodyPr wrap="none">
            <a:spAutoFit/>
          </a:bodyPr>
          <a:lstStyle/>
          <a:p>
            <a:r>
              <a:rPr lang="da-DK" sz="1400" b="1" i="0" dirty="0" smtClean="0">
                <a:solidFill>
                  <a:srgbClr val="333333"/>
                </a:solidFill>
                <a:effectLst/>
                <a:latin typeface="Helvetica Neue"/>
              </a:rPr>
              <a:t>Development is iterative</a:t>
            </a:r>
            <a:endParaRPr lang="da-DK" sz="1400" b="1" i="0" dirty="0">
              <a:solidFill>
                <a:srgbClr val="333333"/>
              </a:solidFill>
              <a:effectLst/>
              <a:latin typeface="Helvetica Neue"/>
            </a:endParaRPr>
          </a:p>
        </p:txBody>
      </p:sp>
      <p:sp>
        <p:nvSpPr>
          <p:cNvPr id="7" name="Rektangel 6"/>
          <p:cNvSpPr/>
          <p:nvPr/>
        </p:nvSpPr>
        <p:spPr>
          <a:xfrm>
            <a:off x="3080688" y="1013044"/>
            <a:ext cx="1912703" cy="307777"/>
          </a:xfrm>
          <a:prstGeom prst="rect">
            <a:avLst/>
          </a:prstGeom>
        </p:spPr>
        <p:txBody>
          <a:bodyPr wrap="none">
            <a:spAutoFit/>
          </a:bodyPr>
          <a:lstStyle/>
          <a:p>
            <a:r>
              <a:rPr lang="da-DK" sz="1400" b="1" dirty="0" smtClean="0">
                <a:solidFill>
                  <a:srgbClr val="333333"/>
                </a:solidFill>
                <a:latin typeface="Helvetica Neue"/>
              </a:rPr>
              <a:t>Planning is adaptive</a:t>
            </a:r>
            <a:endParaRPr lang="da-DK" sz="1400" b="1" dirty="0">
              <a:solidFill>
                <a:srgbClr val="333333"/>
              </a:solidFill>
              <a:latin typeface="Helvetica Neue"/>
            </a:endParaRPr>
          </a:p>
        </p:txBody>
      </p:sp>
      <p:sp>
        <p:nvSpPr>
          <p:cNvPr id="8" name="Rektangel 7"/>
          <p:cNvSpPr/>
          <p:nvPr/>
        </p:nvSpPr>
        <p:spPr>
          <a:xfrm>
            <a:off x="6740958" y="1004220"/>
            <a:ext cx="1059906" cy="307777"/>
          </a:xfrm>
          <a:prstGeom prst="rect">
            <a:avLst/>
          </a:prstGeom>
        </p:spPr>
        <p:txBody>
          <a:bodyPr wrap="none">
            <a:spAutoFit/>
          </a:bodyPr>
          <a:lstStyle/>
          <a:p>
            <a:r>
              <a:rPr lang="en-US" sz="1400" b="1" dirty="0" smtClean="0">
                <a:solidFill>
                  <a:srgbClr val="333333"/>
                </a:solidFill>
                <a:latin typeface="Helvetica Neue"/>
              </a:rPr>
              <a:t>Roles blur</a:t>
            </a:r>
            <a:endParaRPr lang="en-US" sz="1400" b="1" dirty="0">
              <a:solidFill>
                <a:srgbClr val="333333"/>
              </a:solidFill>
              <a:latin typeface="Helvetica Neue"/>
            </a:endParaRPr>
          </a:p>
        </p:txBody>
      </p:sp>
      <p:sp>
        <p:nvSpPr>
          <p:cNvPr id="9" name="Rektangel 8"/>
          <p:cNvSpPr/>
          <p:nvPr/>
        </p:nvSpPr>
        <p:spPr>
          <a:xfrm>
            <a:off x="432874" y="4029065"/>
            <a:ext cx="1497526" cy="307777"/>
          </a:xfrm>
          <a:prstGeom prst="rect">
            <a:avLst/>
          </a:prstGeom>
        </p:spPr>
        <p:txBody>
          <a:bodyPr wrap="none">
            <a:spAutoFit/>
          </a:bodyPr>
          <a:lstStyle/>
          <a:p>
            <a:r>
              <a:rPr lang="en-US" sz="1400" b="1" dirty="0" smtClean="0">
                <a:solidFill>
                  <a:srgbClr val="333333"/>
                </a:solidFill>
                <a:latin typeface="Helvetica Neue"/>
              </a:rPr>
              <a:t>Scope can vary</a:t>
            </a:r>
            <a:endParaRPr lang="en-US" sz="1400" b="1" dirty="0">
              <a:solidFill>
                <a:srgbClr val="333333"/>
              </a:solidFill>
              <a:latin typeface="Helvetica Neue"/>
            </a:endParaRPr>
          </a:p>
        </p:txBody>
      </p:sp>
      <p:sp>
        <p:nvSpPr>
          <p:cNvPr id="10" name="Rektangel 9"/>
          <p:cNvSpPr/>
          <p:nvPr/>
        </p:nvSpPr>
        <p:spPr>
          <a:xfrm>
            <a:off x="3179897" y="4029065"/>
            <a:ext cx="2411238" cy="307777"/>
          </a:xfrm>
          <a:prstGeom prst="rect">
            <a:avLst/>
          </a:prstGeom>
        </p:spPr>
        <p:txBody>
          <a:bodyPr wrap="none">
            <a:spAutoFit/>
          </a:bodyPr>
          <a:lstStyle/>
          <a:p>
            <a:r>
              <a:rPr lang="en-US" sz="1400" b="1" dirty="0" smtClean="0">
                <a:solidFill>
                  <a:srgbClr val="333333"/>
                </a:solidFill>
                <a:latin typeface="Helvetica Neue"/>
              </a:rPr>
              <a:t>Requirements can change</a:t>
            </a:r>
            <a:endParaRPr lang="en-US" sz="1400" b="1" dirty="0">
              <a:solidFill>
                <a:srgbClr val="333333"/>
              </a:solidFill>
              <a:latin typeface="Helvetica Neue"/>
            </a:endParaRPr>
          </a:p>
        </p:txBody>
      </p:sp>
      <p:sp>
        <p:nvSpPr>
          <p:cNvPr id="11" name="Rektangel 10"/>
          <p:cNvSpPr/>
          <p:nvPr/>
        </p:nvSpPr>
        <p:spPr>
          <a:xfrm>
            <a:off x="6959159" y="4029065"/>
            <a:ext cx="1683410" cy="307777"/>
          </a:xfrm>
          <a:prstGeom prst="rect">
            <a:avLst/>
          </a:prstGeom>
        </p:spPr>
        <p:txBody>
          <a:bodyPr wrap="none">
            <a:spAutoFit/>
          </a:bodyPr>
          <a:lstStyle/>
          <a:p>
            <a:r>
              <a:rPr lang="en-US" sz="1400" b="1" dirty="0" smtClean="0">
                <a:solidFill>
                  <a:srgbClr val="333333"/>
                </a:solidFill>
                <a:latin typeface="Helvetica Neue"/>
              </a:rPr>
              <a:t>Working software</a:t>
            </a:r>
            <a:endParaRPr lang="en-US" sz="1400" b="1" dirty="0">
              <a:solidFill>
                <a:srgbClr val="333333"/>
              </a:solidFill>
              <a:latin typeface="Helvetica Neue"/>
            </a:endParaRPr>
          </a:p>
        </p:txBody>
      </p:sp>
      <p:sp>
        <p:nvSpPr>
          <p:cNvPr id="12" name="Rektangel 11"/>
          <p:cNvSpPr/>
          <p:nvPr/>
        </p:nvSpPr>
        <p:spPr>
          <a:xfrm>
            <a:off x="328373" y="2232433"/>
            <a:ext cx="2112061"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Iterative development means starting with something really simple, and adding to it incrementally over time.</a:t>
            </a:r>
          </a:p>
          <a:p>
            <a:pPr>
              <a:spcAft>
                <a:spcPts val="600"/>
              </a:spcAft>
            </a:pP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It means evolving the architecture, accepting that your requirements are going to change, and continuously refining and tweaking your product as you go.</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ktangel 18"/>
          <p:cNvSpPr/>
          <p:nvPr/>
        </p:nvSpPr>
        <p:spPr>
          <a:xfrm>
            <a:off x="3080688" y="2232433"/>
            <a:ext cx="1981200" cy="14157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When reality disagrees with their plans, </a:t>
            </a:r>
            <a:r>
              <a:rPr lang="en-US" sz="900" dirty="0" err="1">
                <a:solidFill>
                  <a:srgbClr val="333333"/>
                </a:solidFill>
                <a:latin typeface="Verdana" panose="020B0604030504040204" pitchFamily="34" charset="0"/>
                <a:ea typeface="Verdana" panose="020B0604030504040204" pitchFamily="34" charset="0"/>
                <a:cs typeface="Verdana" panose="020B0604030504040204" pitchFamily="34" charset="0"/>
              </a:rPr>
              <a:t>Agilists</a:t>
            </a: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 find it easier to change their plans than reality. They call this adaptive planning.</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And while there are many ways to changes plans, the preferred way is to flex on scope.</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ktangel 19"/>
          <p:cNvSpPr/>
          <p:nvPr/>
        </p:nvSpPr>
        <p:spPr>
          <a:xfrm>
            <a:off x="5702143" y="2232433"/>
            <a:ext cx="3247124"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Roles really blur on Agile projects. When it’s done right, joining an Agile team is a lot like working in a mini-startup. People pitch in and do whatever it takes to make the project successful—regardless of title or role.</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Yes, people still have core competencies, and, yes, they generally stick to what they are good at. But on an agile project, narrowly defined roles like analyst, programmer, and tester don’t really exist - at least not in the traditional </a:t>
            </a: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sense</a:t>
            </a:r>
            <a:endPar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ktangel 12"/>
          <p:cNvSpPr/>
          <p:nvPr/>
        </p:nvSpPr>
        <p:spPr>
          <a:xfrm>
            <a:off x="142805" y="5446978"/>
            <a:ext cx="2796984" cy="1338828"/>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Agile deals with the age old problem of having too much to do and not enough time by doing less.</a:t>
            </a:r>
          </a:p>
          <a:p>
            <a:r>
              <a:rPr lang="en-US" sz="900" dirty="0" smtClean="0">
                <a:latin typeface="Verdana" panose="020B0604030504040204" pitchFamily="34" charset="0"/>
                <a:ea typeface="Verdana" panose="020B0604030504040204" pitchFamily="34" charset="0"/>
                <a:cs typeface="Verdana" panose="020B0604030504040204" pitchFamily="34" charset="0"/>
              </a:rPr>
              <a:t>By fixing time, budget, and quality, and being flexing around scope, Agile team's maintain the integrity of their plans, work within their means, and avoid the burn out, drama, and dysfunction traditionally associated with our industry.</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14" name="Rektangel 13"/>
          <p:cNvSpPr/>
          <p:nvPr/>
        </p:nvSpPr>
        <p:spPr>
          <a:xfrm>
            <a:off x="2939789" y="5446979"/>
            <a:ext cx="3272906" cy="1200329"/>
          </a:xfrm>
          <a:prstGeom prst="rect">
            <a:avLst/>
          </a:prstGeom>
        </p:spPr>
        <p:txBody>
          <a:bodyPr wrap="square">
            <a:spAutoFit/>
          </a:bodyPr>
          <a:lstStyle/>
          <a:p>
            <a:r>
              <a:rPr lang="en-US" sz="900" dirty="0" smtClean="0">
                <a:latin typeface="Verdana" panose="020B0604030504040204" pitchFamily="34" charset="0"/>
                <a:ea typeface="Verdana" panose="020B0604030504040204" pitchFamily="34" charset="0"/>
                <a:cs typeface="Verdana" panose="020B0604030504040204" pitchFamily="34" charset="0"/>
              </a:rPr>
              <a:t>Traditionally change has been shunned on software projects because of it's high perceived cost late in the game. Agile challenges this notion and believes the cost of change can be relatively flat.</a:t>
            </a:r>
          </a:p>
          <a:p>
            <a:r>
              <a:rPr lang="en-US" sz="900" dirty="0" smtClean="0">
                <a:latin typeface="Verdana" panose="020B0604030504040204" pitchFamily="34" charset="0"/>
                <a:ea typeface="Verdana" panose="020B0604030504040204" pitchFamily="34" charset="0"/>
                <a:cs typeface="Verdana" panose="020B0604030504040204" pitchFamily="34" charset="0"/>
              </a:rPr>
              <a:t>Through a combination of modern software engineering practices, and open and honest planning, </a:t>
            </a:r>
            <a:r>
              <a:rPr lang="en-US" sz="900" dirty="0" err="1" smtClean="0">
                <a:latin typeface="Verdana" panose="020B0604030504040204" pitchFamily="34" charset="0"/>
                <a:ea typeface="Verdana" panose="020B0604030504040204" pitchFamily="34" charset="0"/>
                <a:cs typeface="Verdana" panose="020B0604030504040204" pitchFamily="34" charset="0"/>
              </a:rPr>
              <a:t>Agilsts</a:t>
            </a:r>
            <a:r>
              <a:rPr lang="en-US" sz="900" dirty="0" smtClean="0">
                <a:latin typeface="Verdana" panose="020B0604030504040204" pitchFamily="34" charset="0"/>
                <a:ea typeface="Verdana" panose="020B0604030504040204" pitchFamily="34" charset="0"/>
                <a:cs typeface="Verdana" panose="020B0604030504040204" pitchFamily="34" charset="0"/>
              </a:rPr>
              <a:t> accept and embrace change even late in delivery process.</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ktangel 22"/>
          <p:cNvSpPr/>
          <p:nvPr/>
        </p:nvSpPr>
        <p:spPr>
          <a:xfrm>
            <a:off x="6549842" y="5446978"/>
            <a:ext cx="2297748" cy="1200329"/>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The rate at which teams can turn their customer's wishes into working software is how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measure productivity. Project plans, test plans, and analysis artifacts are all well and good but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understand they in themselves are of no value to the end customer.</a:t>
            </a:r>
          </a:p>
        </p:txBody>
      </p:sp>
    </p:spTree>
    <p:extLst>
      <p:ext uri="{BB962C8B-B14F-4D97-AF65-F5344CB8AC3E}">
        <p14:creationId xmlns:p14="http://schemas.microsoft.com/office/powerpoint/2010/main" val="1361978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239041" y="0"/>
            <a:ext cx="8086620" cy="1143427"/>
          </a:xfrm>
        </p:spPr>
        <p:txBody>
          <a:bodyPr/>
          <a:lstStyle/>
          <a:p>
            <a:r>
              <a:rPr lang="da-DK" dirty="0"/>
              <a:t>Agile </a:t>
            </a:r>
            <a:r>
              <a:rPr lang="da-DK" dirty="0" err="1" smtClean="0"/>
              <a:t>Myths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890367439"/>
              </p:ext>
            </p:extLst>
          </p:nvPr>
        </p:nvGraphicFramePr>
        <p:xfrm>
          <a:off x="0" y="584891"/>
          <a:ext cx="9144000" cy="6270543"/>
        </p:xfrm>
        <a:graphic>
          <a:graphicData uri="http://schemas.openxmlformats.org/drawingml/2006/table">
            <a:tbl>
              <a:tblPr firstRow="1" bandRow="1">
                <a:tableStyleId>{2D5ABB26-0587-4C30-8999-92F81FD0307C}</a:tableStyleId>
              </a:tblPr>
              <a:tblGrid>
                <a:gridCol w="1276141">
                  <a:extLst>
                    <a:ext uri="{9D8B030D-6E8A-4147-A177-3AD203B41FA5}">
                      <a16:colId xmlns="" xmlns:a16="http://schemas.microsoft.com/office/drawing/2014/main" val="20000"/>
                    </a:ext>
                  </a:extLst>
                </a:gridCol>
                <a:gridCol w="7867859">
                  <a:extLst>
                    <a:ext uri="{9D8B030D-6E8A-4147-A177-3AD203B41FA5}">
                      <a16:colId xmlns="" xmlns:a16="http://schemas.microsoft.com/office/drawing/2014/main" val="20001"/>
                    </a:ext>
                  </a:extLst>
                </a:gridCol>
              </a:tblGrid>
              <a:tr h="902479">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700" b="1" i="0" kern="1200" dirty="0" smtClean="0">
                          <a:solidFill>
                            <a:schemeClr val="bg1"/>
                          </a:solidFill>
                          <a:effectLst/>
                          <a:latin typeface="+mn-lt"/>
                          <a:ea typeface="+mn-ea"/>
                          <a:cs typeface="+mn-cs"/>
                        </a:rPr>
                        <a:t>Agile is a silver bullet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800" b="0" i="0" kern="1200" dirty="0" smtClean="0">
                          <a:solidFill>
                            <a:schemeClr val="bg1"/>
                          </a:solidFill>
                          <a:effectLst/>
                          <a:latin typeface="+mn-lt"/>
                          <a:ea typeface="+mn-ea"/>
                          <a:cs typeface="+mn-cs"/>
                        </a:rPr>
                        <a:t>Wish this were true - but it isn't. You can fail just as spectacularly on an Agile project as you can using any other traditional method. You'll fail faster using Agile (due to the transparency and visibility it brings) but unfortunately it's not a silver bullet or an excuse to stop thinking.</a:t>
                      </a:r>
                    </a:p>
                    <a:p>
                      <a:r>
                        <a:rPr lang="en-US" sz="800" b="0" i="0" kern="1200" dirty="0" smtClean="0">
                          <a:solidFill>
                            <a:schemeClr val="bg1"/>
                          </a:solidFill>
                          <a:effectLst/>
                          <a:latin typeface="+mn-lt"/>
                          <a:ea typeface="+mn-ea"/>
                          <a:cs typeface="+mn-cs"/>
                        </a:rPr>
                        <a:t>There's nothing inherently magical about Agile. It basically says</a:t>
                      </a:r>
                    </a:p>
                    <a:p>
                      <a:r>
                        <a:rPr lang="en-US" sz="800" b="0" dirty="0" smtClean="0">
                          <a:solidFill>
                            <a:schemeClr val="bg1"/>
                          </a:solidFill>
                          <a:effectLst/>
                        </a:rPr>
                        <a:t>Bring your development team and customer as close together as you can, give them what they need, and then get out of the way.</a:t>
                      </a:r>
                    </a:p>
                    <a:p>
                      <a:r>
                        <a:rPr lang="en-US" sz="800" b="0" i="0" kern="1200" dirty="0" smtClean="0">
                          <a:solidFill>
                            <a:schemeClr val="bg1"/>
                          </a:solidFill>
                          <a:effectLst/>
                          <a:latin typeface="+mn-lt"/>
                          <a:ea typeface="+mn-ea"/>
                          <a:cs typeface="+mn-cs"/>
                        </a:rPr>
                        <a:t>Now if you don't have people that like being empowered, taking initiative, and getting things done, that's a different problem. Agile just gives them permission to do their best work and be accountable for the 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0"/>
                  </a:ext>
                </a:extLst>
              </a:tr>
              <a:tr h="50764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anti-documentation</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Agile isn't anti-documentation. A more accurate way to say it would be Agile doesn't do documentation for documentation's sake.</a:t>
                      </a:r>
                    </a:p>
                    <a:p>
                      <a:r>
                        <a:rPr lang="en-US" sz="800" b="0" i="0" kern="1200" dirty="0" smtClean="0">
                          <a:solidFill>
                            <a:schemeClr val="tx1"/>
                          </a:solidFill>
                          <a:effectLst/>
                          <a:latin typeface="+mn-lt"/>
                          <a:ea typeface="+mn-ea"/>
                          <a:cs typeface="+mn-cs"/>
                        </a:rPr>
                        <a:t>Documentation gets treated like any other deliverable on an Agile project. It gets estimated, sized, and prioritized like any other </a:t>
                      </a:r>
                      <a:r>
                        <a:rPr lang="en-US" sz="800" b="0" i="0" u="none" strike="noStrike" kern="1200" dirty="0" smtClean="0">
                          <a:solidFill>
                            <a:schemeClr val="tx1"/>
                          </a:solidFill>
                          <a:effectLst/>
                          <a:latin typeface="+mn-lt"/>
                          <a:ea typeface="+mn-ea"/>
                          <a:cs typeface="+mn-cs"/>
                        </a:rPr>
                        <a:t>user story</a:t>
                      </a:r>
                      <a:r>
                        <a:rPr lang="en-US" sz="800" b="0" i="0" kern="1200" dirty="0" smtClean="0">
                          <a:solidFill>
                            <a:schemeClr val="tx1"/>
                          </a:solidFill>
                          <a:effectLst/>
                          <a:latin typeface="+mn-lt"/>
                          <a:ea typeface="+mn-ea"/>
                          <a:cs typeface="+mn-cs"/>
                        </a:rPr>
                        <a:t>.</a:t>
                      </a:r>
                    </a:p>
                    <a:p>
                      <a:r>
                        <a:rPr lang="en-US" sz="800" b="0" i="0" kern="1200" dirty="0" smtClean="0">
                          <a:solidFill>
                            <a:schemeClr val="tx1"/>
                          </a:solidFill>
                          <a:effectLst/>
                          <a:latin typeface="+mn-lt"/>
                          <a:ea typeface="+mn-ea"/>
                          <a:cs typeface="+mn-cs"/>
                        </a:rPr>
                        <a:t>Where Agile pushes back on documentation is as a means of communication. Agile prefers face-to-face communication over relying on the written word.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is </a:t>
                      </a:r>
                      <a:r>
                        <a:rPr lang="da-DK" sz="800" b="1" i="0" kern="1200" dirty="0" err="1" smtClean="0">
                          <a:solidFill>
                            <a:schemeClr val="bg1"/>
                          </a:solidFill>
                          <a:effectLst/>
                          <a:latin typeface="+mn-lt"/>
                          <a:ea typeface="+mn-ea"/>
                          <a:cs typeface="+mn-cs"/>
                        </a:rPr>
                        <a:t>anti-planning</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Not sure where this one comes from. There's actually a lot of planning that goes on in Agile projects.</a:t>
                      </a:r>
                    </a:p>
                    <a:p>
                      <a:pPr marL="0" algn="l" defTabSz="342962" rtl="0" eaLnBrk="1" latinLnBrk="0" hangingPunct="1"/>
                      <a:r>
                        <a:rPr lang="en-US" sz="800" b="0" i="0" kern="1200" dirty="0" smtClean="0">
                          <a:solidFill>
                            <a:schemeClr val="bg1"/>
                          </a:solidFill>
                          <a:effectLst/>
                          <a:latin typeface="+mn-lt"/>
                          <a:ea typeface="+mn-ea"/>
                          <a:cs typeface="+mn-cs"/>
                        </a:rPr>
                        <a:t>You've got your:</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Daily planning with the 10 minute daily standups.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Bi-weekly planning with the Iteration/Sprint Planning Meetings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Release planning where team's decide what to ship every three to four months.</a:t>
                      </a:r>
                    </a:p>
                    <a:p>
                      <a:pPr marL="0" algn="l" defTabSz="342962" rtl="0" eaLnBrk="1" latinLnBrk="0" hangingPunct="1"/>
                      <a:r>
                        <a:rPr lang="en-US" sz="800" b="0" i="0" kern="1200" dirty="0" smtClean="0">
                          <a:solidFill>
                            <a:schemeClr val="bg1"/>
                          </a:solidFill>
                          <a:effectLst/>
                          <a:latin typeface="+mn-lt"/>
                          <a:ea typeface="+mn-ea"/>
                          <a:cs typeface="+mn-cs"/>
                        </a:rPr>
                        <a:t>But it wouldn't be fair to say Agile is anti-planning. If anything it is anti-static planning. Meaning </a:t>
                      </a:r>
                      <a:r>
                        <a:rPr lang="en-US" sz="800" b="0" i="0" kern="1200" dirty="0" err="1" smtClean="0">
                          <a:solidFill>
                            <a:schemeClr val="bg1"/>
                          </a:solidFill>
                          <a:effectLst/>
                          <a:latin typeface="+mn-lt"/>
                          <a:ea typeface="+mn-ea"/>
                          <a:cs typeface="+mn-cs"/>
                        </a:rPr>
                        <a:t>Agilist's</a:t>
                      </a:r>
                      <a:r>
                        <a:rPr lang="en-US" sz="800" b="0" i="0" kern="1200" dirty="0" smtClean="0">
                          <a:solidFill>
                            <a:schemeClr val="bg1"/>
                          </a:solidFill>
                          <a:effectLst/>
                          <a:latin typeface="+mn-lt"/>
                          <a:ea typeface="+mn-ea"/>
                          <a:cs typeface="+mn-cs"/>
                        </a:rPr>
                        <a:t> expect their plans to change and use tools like burndown charts to track and make these changes visible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2"/>
                  </a:ext>
                </a:extLst>
              </a:tr>
              <a:tr h="129731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undisciplined</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When Agile started gaining popularity, its reputation suffered a bit from some teams taking the easy parts of Agile (like attending daily standups) but leaving out the hard (like upfront testing and regularly shipping production ready working software).</a:t>
                      </a:r>
                    </a:p>
                    <a:p>
                      <a:r>
                        <a:rPr lang="en-US" sz="800" b="0" i="0" kern="1200" dirty="0" smtClean="0">
                          <a:solidFill>
                            <a:schemeClr val="tx1"/>
                          </a:solidFill>
                          <a:effectLst/>
                          <a:latin typeface="+mn-lt"/>
                          <a:ea typeface="+mn-ea"/>
                          <a:cs typeface="+mn-cs"/>
                        </a:rPr>
                        <a:t>The truth is Agile is a very disciplined way of delivering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test.</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get feedback.</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regularly ship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change and update the plan.</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deliver bad news early.</a:t>
                      </a:r>
                    </a:p>
                    <a:p>
                      <a:r>
                        <a:rPr lang="en-US" sz="800" b="0" i="0" kern="1200" dirty="0" smtClean="0">
                          <a:solidFill>
                            <a:schemeClr val="tx1"/>
                          </a:solidFill>
                          <a:effectLst/>
                          <a:latin typeface="+mn-lt"/>
                          <a:ea typeface="+mn-ea"/>
                          <a:cs typeface="+mn-cs"/>
                        </a:rPr>
                        <a:t>This isn't easy stuff. It's not for the faint of heart and requires a lot of hard work, courage, and discipline.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800" b="1" i="0" kern="1200" dirty="0" smtClean="0">
                          <a:solidFill>
                            <a:schemeClr val="bg1"/>
                          </a:solidFill>
                          <a:effectLst/>
                          <a:latin typeface="+mn-lt"/>
                          <a:ea typeface="+mn-ea"/>
                          <a:cs typeface="+mn-cs"/>
                        </a:rPr>
                        <a:t>Agile requires a lot of rework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Rework comes in two forms on an Agile project. You've got the rework of requirements - customers discovering what they really want. And you've got the rework of the software - development teams discover better ways to design the software.</a:t>
                      </a:r>
                    </a:p>
                    <a:p>
                      <a:pPr marL="0" algn="l" defTabSz="342962" rtl="0" eaLnBrk="1" latinLnBrk="0" hangingPunct="1"/>
                      <a:r>
                        <a:rPr lang="en-US" sz="800" b="0" i="0" kern="1200" dirty="0" smtClean="0">
                          <a:solidFill>
                            <a:schemeClr val="bg1"/>
                          </a:solidFill>
                          <a:effectLst/>
                          <a:latin typeface="+mn-lt"/>
                          <a:ea typeface="+mn-ea"/>
                          <a:cs typeface="+mn-cs"/>
                        </a:rPr>
                        <a:t>Both need to be balanced and tempered. Just as business can't indefinitely keep changing their mind, development teams can't forever keep redesigning the software. At some point we have to ship.</a:t>
                      </a:r>
                    </a:p>
                    <a:p>
                      <a:pPr marL="0" algn="l" defTabSz="342962" rtl="0" eaLnBrk="1" latinLnBrk="0" hangingPunct="1"/>
                      <a:r>
                        <a:rPr lang="en-US" sz="800" b="0" i="0" kern="1200" dirty="0" smtClean="0">
                          <a:solidFill>
                            <a:schemeClr val="bg1"/>
                          </a:solidFill>
                          <a:effectLst/>
                          <a:latin typeface="+mn-lt"/>
                          <a:ea typeface="+mn-ea"/>
                          <a:cs typeface="+mn-cs"/>
                        </a:rPr>
                        <a:t>Agile deals with this tension by empowering both sides with the power to iterate, so long as they work within the project's means.</a:t>
                      </a:r>
                    </a:p>
                    <a:p>
                      <a:pPr marL="0" algn="l" defTabSz="342962" rtl="0" eaLnBrk="1" latinLnBrk="0" hangingPunct="1"/>
                      <a:r>
                        <a:rPr lang="en-US" sz="800" b="0" i="0" kern="1200" dirty="0" smtClean="0">
                          <a:solidFill>
                            <a:schemeClr val="bg1"/>
                          </a:solidFill>
                          <a:effectLst/>
                          <a:latin typeface="+mn-lt"/>
                          <a:ea typeface="+mn-ea"/>
                          <a:cs typeface="+mn-cs"/>
                        </a:rPr>
                        <a:t>Burndown charts play in big role in tracking how Agile project are doing. Just as tools like the </a:t>
                      </a:r>
                      <a:r>
                        <a:rPr lang="en-US" sz="800" b="0" i="0" kern="1200" dirty="0" smtClean="0">
                          <a:solidFill>
                            <a:schemeClr val="bg1"/>
                          </a:solidFill>
                          <a:effectLst/>
                          <a:latin typeface="+mn-lt"/>
                          <a:ea typeface="+mn-ea"/>
                          <a:cs typeface="+mn-cs"/>
                          <a:hlinkClick r:id="rId2"/>
                        </a:rPr>
                        <a:t>Agile Inception Deck</a:t>
                      </a:r>
                      <a:r>
                        <a:rPr lang="en-US" sz="800" b="0" i="0" kern="1200" dirty="0" smtClean="0">
                          <a:solidFill>
                            <a:schemeClr val="bg1"/>
                          </a:solidFill>
                          <a:effectLst/>
                          <a:latin typeface="+mn-lt"/>
                          <a:ea typeface="+mn-ea"/>
                          <a:cs typeface="+mn-cs"/>
                        </a:rPr>
                        <a:t> make sure everyone is on the same page with regards to time and money.</a:t>
                      </a:r>
                    </a:p>
                    <a:p>
                      <a:pPr marL="0" algn="l" defTabSz="342962" rtl="0" eaLnBrk="1" latinLnBrk="0" hangingPunct="1"/>
                      <a:r>
                        <a:rPr lang="en-US" sz="800" b="0" i="0" kern="1200" dirty="0" smtClean="0">
                          <a:solidFill>
                            <a:schemeClr val="bg1"/>
                          </a:solidFill>
                          <a:effectLst/>
                          <a:latin typeface="+mn-lt"/>
                          <a:ea typeface="+mn-ea"/>
                          <a:cs typeface="+mn-cs"/>
                        </a:rPr>
                        <a:t>It's a balancing act not unique to software delivery. Any creative work with a deadline (i.e. plays, movies making, or the publishing of daily papers) faces the same challenges.</a:t>
                      </a:r>
                    </a:p>
                    <a:p>
                      <a:pPr marL="0" algn="l" defTabSz="342962" rtl="0" eaLnBrk="1" latinLnBrk="0" hangingPunct="1"/>
                      <a:r>
                        <a:rPr lang="en-US" sz="800" b="0" i="0" kern="1200" dirty="0" smtClean="0">
                          <a:solidFill>
                            <a:schemeClr val="bg1"/>
                          </a:solidFill>
                          <a:effectLst/>
                          <a:latin typeface="+mn-lt"/>
                          <a:ea typeface="+mn-ea"/>
                          <a:cs typeface="+mn-cs"/>
                        </a:rPr>
                        <a:t>The trick is to do the best work you can, with the time and resources you've got.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4"/>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anti-architecture</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Something we got really good at as an industry in the 1990's was building big, complex, expensive, hard to maintain systems. Agile pushed back on this over engineering by creating terms like </a:t>
                      </a:r>
                      <a:r>
                        <a:rPr lang="en-US" sz="800" b="0" i="0" u="none" strike="noStrike" kern="1200" dirty="0" smtClean="0">
                          <a:solidFill>
                            <a:schemeClr val="tx1"/>
                          </a:solidFill>
                          <a:effectLst/>
                          <a:latin typeface="+mn-lt"/>
                          <a:ea typeface="+mn-ea"/>
                          <a:cs typeface="+mn-cs"/>
                          <a:hlinkClick r:id="rId3"/>
                        </a:rPr>
                        <a:t>YAGNI (You </a:t>
                      </a:r>
                      <a:r>
                        <a:rPr lang="en-US" sz="800" b="0" i="0" u="none" strike="noStrike" kern="1200" dirty="0" err="1" smtClean="0">
                          <a:solidFill>
                            <a:schemeClr val="tx1"/>
                          </a:solidFill>
                          <a:effectLst/>
                          <a:latin typeface="+mn-lt"/>
                          <a:ea typeface="+mn-ea"/>
                          <a:cs typeface="+mn-cs"/>
                          <a:hlinkClick r:id="rId3"/>
                        </a:rPr>
                        <a:t>Aint</a:t>
                      </a:r>
                      <a:r>
                        <a:rPr lang="en-US" sz="800" b="0" i="0" u="none" strike="noStrike" kern="1200" dirty="0" smtClean="0">
                          <a:solidFill>
                            <a:schemeClr val="tx1"/>
                          </a:solidFill>
                          <a:effectLst/>
                          <a:latin typeface="+mn-lt"/>
                          <a:ea typeface="+mn-ea"/>
                          <a:cs typeface="+mn-cs"/>
                          <a:hlinkClick r:id="rId3"/>
                        </a:rPr>
                        <a:t> </a:t>
                      </a:r>
                      <a:r>
                        <a:rPr lang="en-US" sz="800" b="0" i="0" u="none" strike="noStrike" kern="1200" dirty="0" err="1" smtClean="0">
                          <a:solidFill>
                            <a:schemeClr val="tx1"/>
                          </a:solidFill>
                          <a:effectLst/>
                          <a:latin typeface="+mn-lt"/>
                          <a:ea typeface="+mn-ea"/>
                          <a:cs typeface="+mn-cs"/>
                          <a:hlinkClick r:id="rId3"/>
                        </a:rPr>
                        <a:t>Gonna</a:t>
                      </a:r>
                      <a:r>
                        <a:rPr lang="en-US" sz="800" b="0" i="0" u="none" strike="noStrike" kern="1200" dirty="0" smtClean="0">
                          <a:solidFill>
                            <a:schemeClr val="tx1"/>
                          </a:solidFill>
                          <a:effectLst/>
                          <a:latin typeface="+mn-lt"/>
                          <a:ea typeface="+mn-ea"/>
                          <a:cs typeface="+mn-cs"/>
                          <a:hlinkClick r:id="rId3"/>
                        </a:rPr>
                        <a:t> Need It)</a:t>
                      </a:r>
                      <a:r>
                        <a:rPr lang="en-US" sz="800" b="0" i="0" kern="1200" dirty="0" smtClean="0">
                          <a:solidFill>
                            <a:schemeClr val="tx1"/>
                          </a:solidFill>
                          <a:effectLst/>
                          <a:latin typeface="+mn-lt"/>
                          <a:ea typeface="+mn-ea"/>
                          <a:cs typeface="+mn-cs"/>
                        </a:rPr>
                        <a:t> to remind teams to keep things simple until proven otherwise.</a:t>
                      </a:r>
                    </a:p>
                    <a:p>
                      <a:r>
                        <a:rPr lang="en-US" sz="800" b="0" i="0" kern="1200" dirty="0" smtClean="0">
                          <a:solidFill>
                            <a:schemeClr val="tx1"/>
                          </a:solidFill>
                          <a:effectLst/>
                          <a:latin typeface="+mn-lt"/>
                          <a:ea typeface="+mn-ea"/>
                          <a:cs typeface="+mn-cs"/>
                        </a:rPr>
                        <a:t>That doesn't mean Agile teams stop thinking, or don't leverage previous experiences.</a:t>
                      </a:r>
                    </a:p>
                    <a:p>
                      <a:r>
                        <a:rPr lang="en-US" sz="800" b="0" i="0" kern="1200" dirty="0" smtClean="0">
                          <a:solidFill>
                            <a:schemeClr val="tx1"/>
                          </a:solidFill>
                          <a:effectLst/>
                          <a:latin typeface="+mn-lt"/>
                          <a:ea typeface="+mn-ea"/>
                          <a:cs typeface="+mn-cs"/>
                        </a:rPr>
                        <a:t>It's more an attitude that the best way to build systems is to keep things simple, and only add the complexity when you need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a:t>
                      </a:r>
                      <a:r>
                        <a:rPr lang="da-DK" sz="800" b="1" i="0" kern="1200" dirty="0" err="1" smtClean="0">
                          <a:solidFill>
                            <a:schemeClr val="bg1"/>
                          </a:solidFill>
                          <a:effectLst/>
                          <a:latin typeface="+mn-lt"/>
                          <a:ea typeface="+mn-ea"/>
                          <a:cs typeface="+mn-cs"/>
                        </a:rPr>
                        <a:t>doesn't</a:t>
                      </a:r>
                      <a:r>
                        <a:rPr lang="da-DK" sz="800" b="1" i="0" kern="1200" dirty="0" smtClean="0">
                          <a:solidFill>
                            <a:schemeClr val="bg1"/>
                          </a:solidFill>
                          <a:effectLst/>
                          <a:latin typeface="+mn-lt"/>
                          <a:ea typeface="+mn-ea"/>
                          <a:cs typeface="+mn-cs"/>
                        </a:rPr>
                        <a:t> </a:t>
                      </a:r>
                      <a:r>
                        <a:rPr lang="da-DK" sz="800" b="1" i="0" kern="1200" dirty="0" err="1" smtClean="0">
                          <a:solidFill>
                            <a:schemeClr val="bg1"/>
                          </a:solidFill>
                          <a:effectLst/>
                          <a:latin typeface="+mn-lt"/>
                          <a:ea typeface="+mn-ea"/>
                          <a:cs typeface="+mn-cs"/>
                        </a:rPr>
                        <a:t>scale</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Agile scales like any other software delivery process. Not that well.</a:t>
                      </a:r>
                    </a:p>
                    <a:p>
                      <a:pPr marL="0" algn="l" defTabSz="342962" rtl="0" eaLnBrk="1" latinLnBrk="0" hangingPunct="1"/>
                      <a:r>
                        <a:rPr lang="en-US" sz="800" b="0" i="0" kern="1200" dirty="0" smtClean="0">
                          <a:solidFill>
                            <a:schemeClr val="bg1"/>
                          </a:solidFill>
                          <a:effectLst/>
                          <a:latin typeface="+mn-lt"/>
                          <a:ea typeface="+mn-ea"/>
                          <a:cs typeface="+mn-cs"/>
                        </a:rPr>
                        <a:t>Look - scaling is hard. There is no easy way to magically coordinate, communicate, and keep large groups of people all moving in the same direction towards the same cause. It's hard work.</a:t>
                      </a:r>
                    </a:p>
                    <a:p>
                      <a:pPr marL="0" algn="l" defTabSz="342962" rtl="0" eaLnBrk="1" latinLnBrk="0" hangingPunct="1"/>
                      <a:r>
                        <a:rPr lang="en-US" sz="800" b="0" i="0" kern="1200" dirty="0" smtClean="0">
                          <a:solidFill>
                            <a:schemeClr val="bg1"/>
                          </a:solidFill>
                          <a:effectLst/>
                          <a:latin typeface="+mn-lt"/>
                          <a:ea typeface="+mn-ea"/>
                          <a:cs typeface="+mn-cs"/>
                        </a:rPr>
                        <a:t>The one thing Agile does bring to the conversation, is instead of looking for ways to scale up your project, look for ways to scale things down.</a:t>
                      </a:r>
                    </a:p>
                    <a:p>
                      <a:pPr marL="0" algn="l" defTabSz="342962" rtl="0" eaLnBrk="1" latinLnBrk="0" hangingPunct="1"/>
                      <a:r>
                        <a:rPr lang="en-US" sz="800" b="0" i="0" kern="1200" dirty="0" smtClean="0">
                          <a:solidFill>
                            <a:schemeClr val="bg1"/>
                          </a:solidFill>
                          <a:effectLst/>
                          <a:latin typeface="+mn-lt"/>
                          <a:ea typeface="+mn-ea"/>
                          <a:cs typeface="+mn-cs"/>
                        </a:rPr>
                        <a:t>In other words, if we know we are really good at delivering with small, nimble, agile teams of ten, why don't we structure our work that way.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464509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 and Methods</a:t>
            </a:r>
          </a:p>
        </p:txBody>
      </p:sp>
      <p:sp>
        <p:nvSpPr>
          <p:cNvPr id="3" name="Pladsholder til indhold 2"/>
          <p:cNvSpPr>
            <a:spLocks noGrp="1"/>
          </p:cNvSpPr>
          <p:nvPr>
            <p:ph sz="quarter" idx="12"/>
          </p:nvPr>
        </p:nvSpPr>
        <p:spPr/>
        <p:txBody>
          <a:bodyPr/>
          <a:lstStyle/>
          <a:p>
            <a:r>
              <a:rPr lang="en-US" dirty="0"/>
              <a:t>Methods have a more or less defined </a:t>
            </a:r>
            <a:r>
              <a:rPr lang="en-US" dirty="0" smtClean="0"/>
              <a:t>scope</a:t>
            </a:r>
          </a:p>
          <a:p>
            <a:r>
              <a:rPr lang="en-US" dirty="0" smtClean="0"/>
              <a:t>Methods </a:t>
            </a:r>
            <a:r>
              <a:rPr lang="en-US" dirty="0"/>
              <a:t>have an underlying </a:t>
            </a:r>
            <a:r>
              <a:rPr lang="en-US" dirty="0" smtClean="0"/>
              <a:t>perspective</a:t>
            </a:r>
          </a:p>
          <a:p>
            <a:r>
              <a:rPr lang="en-US" dirty="0" smtClean="0"/>
              <a:t>Methods </a:t>
            </a:r>
            <a:r>
              <a:rPr lang="en-US" dirty="0"/>
              <a:t>provides guidelines for how the process should </a:t>
            </a:r>
            <a:r>
              <a:rPr lang="en-US" dirty="0" smtClean="0"/>
              <a:t>proceed:</a:t>
            </a:r>
          </a:p>
          <a:p>
            <a:pPr lvl="1"/>
            <a:r>
              <a:rPr lang="en-US" dirty="0" smtClean="0"/>
              <a:t>The </a:t>
            </a:r>
            <a:r>
              <a:rPr lang="en-US" dirty="0"/>
              <a:t>sequence in which to carry out the </a:t>
            </a:r>
            <a:r>
              <a:rPr lang="en-US" dirty="0" smtClean="0"/>
              <a:t>functions</a:t>
            </a:r>
          </a:p>
          <a:p>
            <a:pPr lvl="1"/>
            <a:r>
              <a:rPr lang="en-US" dirty="0" smtClean="0"/>
              <a:t>The </a:t>
            </a:r>
            <a:r>
              <a:rPr lang="en-US" dirty="0"/>
              <a:t>artefacts to </a:t>
            </a:r>
            <a:r>
              <a:rPr lang="en-US" dirty="0" smtClean="0"/>
              <a:t>produce</a:t>
            </a:r>
          </a:p>
          <a:p>
            <a:pPr lvl="1"/>
            <a:endParaRPr lang="en-US" dirty="0"/>
          </a:p>
          <a:p>
            <a:r>
              <a:rPr lang="en-US" dirty="0" smtClean="0"/>
              <a:t>Process </a:t>
            </a:r>
            <a:r>
              <a:rPr lang="en-US" dirty="0"/>
              <a:t>models is a grouping of methods with similar </a:t>
            </a:r>
            <a:r>
              <a:rPr lang="en-US" dirty="0" smtClean="0"/>
              <a:t>characteristics</a:t>
            </a:r>
          </a:p>
          <a:p>
            <a:r>
              <a:rPr lang="en-US" dirty="0" smtClean="0"/>
              <a:t>Process </a:t>
            </a:r>
            <a:r>
              <a:rPr lang="en-US" dirty="0"/>
              <a:t>models are also called paradigms</a:t>
            </a:r>
            <a:endParaRPr lang="da-DK" dirty="0"/>
          </a:p>
        </p:txBody>
      </p:sp>
    </p:spTree>
    <p:extLst>
      <p:ext uri="{BB962C8B-B14F-4D97-AF65-F5344CB8AC3E}">
        <p14:creationId xmlns:p14="http://schemas.microsoft.com/office/powerpoint/2010/main" val="109618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What’s a process model and a method?</a:t>
            </a:r>
            <a:endParaRPr lang="da-DK" dirty="0"/>
          </a:p>
        </p:txBody>
      </p:sp>
      <p:sp>
        <p:nvSpPr>
          <p:cNvPr id="3" name="Pladsholder til indhold 2"/>
          <p:cNvSpPr>
            <a:spLocks noGrp="1"/>
          </p:cNvSpPr>
          <p:nvPr>
            <p:ph sz="quarter" idx="12"/>
          </p:nvPr>
        </p:nvSpPr>
        <p:spPr/>
        <p:txBody>
          <a:bodyPr/>
          <a:lstStyle/>
          <a:p>
            <a:r>
              <a:rPr lang="en-US" dirty="0"/>
              <a:t>Process models are differentiated by their sequence of </a:t>
            </a:r>
            <a:r>
              <a:rPr lang="en-US" dirty="0" smtClean="0"/>
              <a:t>activities</a:t>
            </a:r>
          </a:p>
          <a:p>
            <a:pPr lvl="1"/>
            <a:r>
              <a:rPr lang="en-US" dirty="0" smtClean="0"/>
              <a:t>For </a:t>
            </a:r>
            <a:r>
              <a:rPr lang="en-US" dirty="0"/>
              <a:t>instance, first full analysis, then design </a:t>
            </a:r>
            <a:r>
              <a:rPr lang="en-US" dirty="0" smtClean="0"/>
              <a:t>…</a:t>
            </a:r>
          </a:p>
          <a:p>
            <a:pPr lvl="1"/>
            <a:endParaRPr lang="en-US" dirty="0" smtClean="0"/>
          </a:p>
          <a:p>
            <a:pPr lvl="1"/>
            <a:endParaRPr lang="en-US" dirty="0"/>
          </a:p>
          <a:p>
            <a:r>
              <a:rPr lang="en-US" dirty="0" smtClean="0"/>
              <a:t>Methods </a:t>
            </a:r>
            <a:r>
              <a:rPr lang="en-US" dirty="0"/>
              <a:t>are differentiated by the content of the </a:t>
            </a:r>
            <a:r>
              <a:rPr lang="en-US" dirty="0" smtClean="0"/>
              <a:t>activities</a:t>
            </a:r>
          </a:p>
          <a:p>
            <a:pPr lvl="1"/>
            <a:r>
              <a:rPr lang="en-US" dirty="0" smtClean="0"/>
              <a:t>For instance:</a:t>
            </a:r>
          </a:p>
          <a:p>
            <a:pPr lvl="2"/>
            <a:r>
              <a:rPr lang="en-US" dirty="0" smtClean="0"/>
              <a:t>Which </a:t>
            </a:r>
            <a:r>
              <a:rPr lang="en-US" dirty="0"/>
              <a:t>activities are carried out during </a:t>
            </a:r>
            <a:r>
              <a:rPr lang="en-US" dirty="0" smtClean="0"/>
              <a:t>design?</a:t>
            </a:r>
          </a:p>
          <a:p>
            <a:pPr lvl="2"/>
            <a:r>
              <a:rPr lang="en-US" dirty="0" smtClean="0"/>
              <a:t>Which </a:t>
            </a:r>
            <a:r>
              <a:rPr lang="en-US" dirty="0"/>
              <a:t>models are made during analysis? </a:t>
            </a:r>
            <a:endParaRPr lang="da-DK" dirty="0"/>
          </a:p>
        </p:txBody>
      </p:sp>
    </p:spTree>
    <p:extLst>
      <p:ext uri="{BB962C8B-B14F-4D97-AF65-F5344CB8AC3E}">
        <p14:creationId xmlns:p14="http://schemas.microsoft.com/office/powerpoint/2010/main" val="58131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ishichaddha.files.wordpress.com/2013/09/carto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80" y="2051940"/>
            <a:ext cx="8174061" cy="28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91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How to choose an approach?</a:t>
            </a:r>
            <a:endParaRPr lang="da-DK" dirty="0"/>
          </a:p>
        </p:txBody>
      </p:sp>
      <p:sp>
        <p:nvSpPr>
          <p:cNvPr id="3" name="Pladsholder til indhold 2"/>
          <p:cNvSpPr>
            <a:spLocks noGrp="1"/>
          </p:cNvSpPr>
          <p:nvPr>
            <p:ph sz="quarter" idx="12"/>
          </p:nvPr>
        </p:nvSpPr>
        <p:spPr/>
        <p:txBody>
          <a:bodyPr/>
          <a:lstStyle/>
          <a:p>
            <a:r>
              <a:rPr lang="en-US" dirty="0" smtClean="0"/>
              <a:t>Define </a:t>
            </a:r>
            <a:r>
              <a:rPr lang="en-US" dirty="0"/>
              <a:t>the Task at </a:t>
            </a:r>
            <a:r>
              <a:rPr lang="en-US" dirty="0" smtClean="0"/>
              <a:t>hand</a:t>
            </a:r>
          </a:p>
          <a:p>
            <a:r>
              <a:rPr lang="en-US" dirty="0" smtClean="0"/>
              <a:t>Choose </a:t>
            </a:r>
            <a:r>
              <a:rPr lang="en-US" dirty="0"/>
              <a:t>a process model which suits the </a:t>
            </a:r>
            <a:r>
              <a:rPr lang="en-US" dirty="0" smtClean="0"/>
              <a:t>task</a:t>
            </a:r>
          </a:p>
          <a:p>
            <a:r>
              <a:rPr lang="en-US" dirty="0" smtClean="0"/>
              <a:t>Choose </a:t>
            </a:r>
            <a:r>
              <a:rPr lang="en-US" dirty="0"/>
              <a:t>a method within the process </a:t>
            </a:r>
            <a:r>
              <a:rPr lang="en-US" dirty="0" smtClean="0"/>
              <a:t>model</a:t>
            </a:r>
          </a:p>
          <a:p>
            <a:r>
              <a:rPr lang="en-US" dirty="0" smtClean="0"/>
              <a:t>Use </a:t>
            </a:r>
            <a:r>
              <a:rPr lang="en-US" dirty="0"/>
              <a:t>the recommended techniques and tools </a:t>
            </a:r>
            <a:endParaRPr lang="da-DK" dirty="0"/>
          </a:p>
        </p:txBody>
      </p:sp>
      <p:graphicFrame>
        <p:nvGraphicFramePr>
          <p:cNvPr id="4" name="Diagram 3"/>
          <p:cNvGraphicFramePr/>
          <p:nvPr>
            <p:extLst>
              <p:ext uri="{D42A27DB-BD31-4B8C-83A1-F6EECF244321}">
                <p14:modId xmlns:p14="http://schemas.microsoft.com/office/powerpoint/2010/main" val="848294221"/>
              </p:ext>
            </p:extLst>
          </p:nvPr>
        </p:nvGraphicFramePr>
        <p:xfrm>
          <a:off x="510347" y="2372360"/>
          <a:ext cx="80866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ktangel 4"/>
          <p:cNvSpPr/>
          <p:nvPr/>
        </p:nvSpPr>
        <p:spPr>
          <a:xfrm>
            <a:off x="718457" y="5151604"/>
            <a:ext cx="4572000" cy="1477328"/>
          </a:xfrm>
          <a:prstGeom prst="rect">
            <a:avLst/>
          </a:prstGeom>
        </p:spPr>
        <p:txBody>
          <a:bodyPr>
            <a:spAutoFit/>
          </a:bodyPr>
          <a:lstStyle/>
          <a:p>
            <a:r>
              <a:rPr lang="en-US" b="1" dirty="0" smtClean="0"/>
              <a:t>BUT …never be mechanistic:</a:t>
            </a:r>
          </a:p>
          <a:p>
            <a:pPr marL="285750" indent="-285750">
              <a:buFont typeface="Arial" panose="020B0604020202020204" pitchFamily="34" charset="0"/>
              <a:buChar char="•"/>
            </a:pPr>
            <a:r>
              <a:rPr lang="en-US" dirty="0" smtClean="0"/>
              <a:t>Adapt the method</a:t>
            </a:r>
          </a:p>
          <a:p>
            <a:pPr marL="285750" indent="-285750">
              <a:buFont typeface="Arial" panose="020B0604020202020204" pitchFamily="34" charset="0"/>
              <a:buChar char="•"/>
            </a:pPr>
            <a:r>
              <a:rPr lang="en-US" dirty="0" smtClean="0"/>
              <a:t>Perhaps combine methods </a:t>
            </a:r>
          </a:p>
          <a:p>
            <a:pPr marL="285750" indent="-285750">
              <a:buFont typeface="Arial" panose="020B0604020202020204" pitchFamily="34" charset="0"/>
              <a:buChar char="•"/>
            </a:pPr>
            <a:r>
              <a:rPr lang="en-US" dirty="0" smtClean="0"/>
              <a:t>Be pragmatic </a:t>
            </a:r>
          </a:p>
          <a:p>
            <a:pPr marL="285750" indent="-285750">
              <a:buFont typeface="Arial" panose="020B0604020202020204" pitchFamily="34" charset="0"/>
              <a:buChar char="•"/>
            </a:pPr>
            <a:r>
              <a:rPr lang="en-US" dirty="0" smtClean="0"/>
              <a:t>Focus on approaches that works</a:t>
            </a:r>
          </a:p>
        </p:txBody>
      </p:sp>
      <p:sp>
        <p:nvSpPr>
          <p:cNvPr id="6" name="Rektangel 5"/>
          <p:cNvSpPr/>
          <p:nvPr/>
        </p:nvSpPr>
        <p:spPr>
          <a:xfrm>
            <a:off x="5290457" y="5340223"/>
            <a:ext cx="3576475" cy="923330"/>
          </a:xfrm>
          <a:prstGeom prst="rect">
            <a:avLst/>
          </a:prstGeom>
        </p:spPr>
        <p:txBody>
          <a:bodyPr wrap="square">
            <a:spAutoFit/>
          </a:bodyPr>
          <a:lstStyle/>
          <a:p>
            <a:r>
              <a:rPr lang="en-US" b="1" dirty="0" smtClean="0"/>
              <a:t>Remember: </a:t>
            </a:r>
          </a:p>
          <a:p>
            <a:pPr marL="285750" indent="-285750">
              <a:buFont typeface="Arial" panose="020B0604020202020204" pitchFamily="34" charset="0"/>
              <a:buChar char="•"/>
            </a:pPr>
            <a:r>
              <a:rPr lang="en-US" dirty="0" smtClean="0"/>
              <a:t>There is no silver bullet</a:t>
            </a:r>
          </a:p>
          <a:p>
            <a:pPr marL="285750" indent="-285750">
              <a:buFont typeface="Arial" panose="020B0604020202020204" pitchFamily="34" charset="0"/>
              <a:buChar char="•"/>
            </a:pPr>
            <a:r>
              <a:rPr lang="en-US" dirty="0" smtClean="0"/>
              <a:t>Death over standard methods!</a:t>
            </a:r>
            <a:endParaRPr lang="da-DK" dirty="0"/>
          </a:p>
        </p:txBody>
      </p:sp>
    </p:spTree>
    <p:extLst>
      <p:ext uri="{BB962C8B-B14F-4D97-AF65-F5344CB8AC3E}">
        <p14:creationId xmlns:p14="http://schemas.microsoft.com/office/powerpoint/2010/main" val="2586496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a:t>
            </a:r>
          </a:p>
        </p:txBody>
      </p:sp>
      <p:pic>
        <p:nvPicPr>
          <p:cNvPr id="4" name="Billede 3"/>
          <p:cNvPicPr>
            <a:picLocks noChangeAspect="1"/>
          </p:cNvPicPr>
          <p:nvPr/>
        </p:nvPicPr>
        <p:blipFill>
          <a:blip r:embed="rId2"/>
          <a:stretch>
            <a:fillRect/>
          </a:stretch>
        </p:blipFill>
        <p:spPr>
          <a:xfrm>
            <a:off x="730900" y="1970314"/>
            <a:ext cx="7645514" cy="3472543"/>
          </a:xfrm>
          <a:prstGeom prst="rect">
            <a:avLst/>
          </a:prstGeom>
        </p:spPr>
      </p:pic>
      <p:sp>
        <p:nvSpPr>
          <p:cNvPr id="5" name="Rektangel 4"/>
          <p:cNvSpPr/>
          <p:nvPr/>
        </p:nvSpPr>
        <p:spPr>
          <a:xfrm>
            <a:off x="6435633" y="3579223"/>
            <a:ext cx="1828801" cy="1793966"/>
          </a:xfrm>
          <a:prstGeom prst="rect">
            <a:avLst/>
          </a:prstGeom>
          <a:solidFill>
            <a:srgbClr val="00B050">
              <a:alpha val="4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5304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smtClean="0"/>
              <a:t>Exercise from ”I am Agile”</a:t>
            </a:r>
            <a:endParaRPr lang="en-US" dirty="0"/>
          </a:p>
        </p:txBody>
      </p:sp>
      <p:sp>
        <p:nvSpPr>
          <p:cNvPr id="3" name="Pladsholder til indhold 2"/>
          <p:cNvSpPr>
            <a:spLocks noGrp="1"/>
          </p:cNvSpPr>
          <p:nvPr>
            <p:ph sz="quarter" idx="12"/>
          </p:nvPr>
        </p:nvSpPr>
        <p:spPr/>
        <p:txBody>
          <a:bodyPr/>
          <a:lstStyle/>
          <a:p>
            <a:pPr>
              <a:spcBef>
                <a:spcPts val="0"/>
              </a:spcBef>
              <a:spcAft>
                <a:spcPts val="1200"/>
              </a:spcAft>
            </a:pPr>
            <a:r>
              <a:rPr lang="en-US" dirty="0" smtClean="0"/>
              <a:t>Which </a:t>
            </a:r>
            <a:r>
              <a:rPr lang="en-US" dirty="0"/>
              <a:t>of the four statements found in the Agile </a:t>
            </a:r>
            <a:r>
              <a:rPr lang="en-US" dirty="0" smtClean="0"/>
              <a:t>Software Development </a:t>
            </a:r>
            <a:r>
              <a:rPr lang="en-US" dirty="0"/>
              <a:t>Manifesto are highlighted in this case?</a:t>
            </a:r>
          </a:p>
          <a:p>
            <a:pPr>
              <a:spcBef>
                <a:spcPts val="0"/>
              </a:spcBef>
              <a:spcAft>
                <a:spcPts val="1200"/>
              </a:spcAft>
            </a:pPr>
            <a:r>
              <a:rPr lang="en-US" dirty="0" smtClean="0"/>
              <a:t>Which </a:t>
            </a:r>
            <a:r>
              <a:rPr lang="en-US" dirty="0"/>
              <a:t>of the twelve principles of Agile software are illustrated </a:t>
            </a:r>
            <a:r>
              <a:rPr lang="en-US" dirty="0" smtClean="0"/>
              <a:t>in </a:t>
            </a:r>
            <a:r>
              <a:rPr lang="da-DK" dirty="0" smtClean="0"/>
              <a:t>the </a:t>
            </a:r>
            <a:r>
              <a:rPr lang="da-DK" dirty="0"/>
              <a:t>case?</a:t>
            </a:r>
          </a:p>
          <a:p>
            <a:endParaRPr lang="en-US" dirty="0"/>
          </a:p>
          <a:p>
            <a:endParaRPr lang="en-US" dirty="0" smtClean="0"/>
          </a:p>
          <a:p>
            <a:r>
              <a:rPr lang="en-US" dirty="0" smtClean="0"/>
              <a:t>Case page 55 - 57 – ”Before it was called Agile”   </a:t>
            </a:r>
          </a:p>
          <a:p>
            <a:pPr marL="0" indent="0">
              <a:buNone/>
            </a:pPr>
            <a:r>
              <a:rPr lang="en-US" sz="1050" dirty="0"/>
              <a:t>	</a:t>
            </a:r>
            <a:r>
              <a:rPr lang="en-US" sz="1050" dirty="0" smtClean="0"/>
              <a:t>(PDF on </a:t>
            </a:r>
            <a:r>
              <a:rPr lang="en-US" sz="1050" dirty="0" smtClean="0"/>
              <a:t>GIT or </a:t>
            </a:r>
            <a:r>
              <a:rPr lang="en-US" sz="800" dirty="0" smtClean="0">
                <a:hlinkClick r:id="rId2"/>
              </a:rPr>
              <a:t>https</a:t>
            </a:r>
            <a:r>
              <a:rPr lang="en-US" sz="800" dirty="0">
                <a:hlinkClick r:id="rId2"/>
              </a:rPr>
              <a:t>://</a:t>
            </a:r>
            <a:r>
              <a:rPr lang="en-US" sz="800" dirty="0" smtClean="0">
                <a:hlinkClick r:id="rId2"/>
              </a:rPr>
              <a:t>www.dropbox.com/s/qfz8hf0t6va3ni4/Before%20it%20was%20called%20Agile.pdf?dl=0</a:t>
            </a:r>
            <a:r>
              <a:rPr lang="en-US" sz="800" dirty="0" smtClean="0"/>
              <a:t> </a:t>
            </a:r>
            <a:r>
              <a:rPr lang="en-US" sz="1050" dirty="0" smtClean="0"/>
              <a:t>) </a:t>
            </a:r>
            <a:endParaRPr lang="en-US" sz="1050" dirty="0"/>
          </a:p>
        </p:txBody>
      </p:sp>
    </p:spTree>
    <p:extLst>
      <p:ext uri="{BB962C8B-B14F-4D97-AF65-F5344CB8AC3E}">
        <p14:creationId xmlns:p14="http://schemas.microsoft.com/office/powerpoint/2010/main" val="159015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Communication</a:t>
            </a:r>
            <a:endParaRPr lang="en-US" dirty="0"/>
          </a:p>
        </p:txBody>
      </p:sp>
      <p:sp>
        <p:nvSpPr>
          <p:cNvPr id="5" name="Pladsholder til tekst 4"/>
          <p:cNvSpPr>
            <a:spLocks noGrp="1"/>
          </p:cNvSpPr>
          <p:nvPr>
            <p:ph type="body" sz="quarter" idx="11"/>
          </p:nvPr>
        </p:nvSpPr>
        <p:spPr/>
        <p:txBody>
          <a:bodyPr/>
          <a:lstStyle/>
          <a:p>
            <a:r>
              <a:rPr lang="en-US" dirty="0"/>
              <a:t>Communication (from Latin </a:t>
            </a:r>
            <a:r>
              <a:rPr lang="en-US" dirty="0" err="1"/>
              <a:t>commūnicāre</a:t>
            </a:r>
            <a:r>
              <a:rPr lang="en-US" dirty="0"/>
              <a:t>, meaning "to share</a:t>
            </a:r>
            <a:r>
              <a:rPr lang="en-US" dirty="0" smtClean="0"/>
              <a:t>") </a:t>
            </a:r>
            <a:r>
              <a:rPr lang="en-US" dirty="0"/>
              <a:t>is the purposeful activity of information exchange between two or more participants in order to convey or receive the intended meanings through a shared system of signs and semiotic rules</a:t>
            </a:r>
            <a:endParaRPr lang="da-DK" dirty="0"/>
          </a:p>
        </p:txBody>
      </p:sp>
    </p:spTree>
    <p:extLst>
      <p:ext uri="{BB962C8B-B14F-4D97-AF65-F5344CB8AC3E}">
        <p14:creationId xmlns:p14="http://schemas.microsoft.com/office/powerpoint/2010/main" val="3229750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How Do We Communicate?</a:t>
            </a:r>
            <a:endParaRPr lang="en-US" dirty="0"/>
          </a:p>
        </p:txBody>
      </p:sp>
      <p:pic>
        <p:nvPicPr>
          <p:cNvPr id="1026" name="Picture 2" descr="http://agilemodeling.com/images/communicationMod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007" y="1588023"/>
            <a:ext cx="5829300" cy="5029201"/>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918206" y="6654986"/>
            <a:ext cx="3403600" cy="246221"/>
          </a:xfrm>
          <a:prstGeom prst="rect">
            <a:avLst/>
          </a:prstGeom>
        </p:spPr>
        <p:txBody>
          <a:bodyPr wrap="square">
            <a:spAutoFit/>
          </a:bodyPr>
          <a:lstStyle/>
          <a:p>
            <a:r>
              <a:rPr lang="da-DK" sz="1000" dirty="0" smtClean="0">
                <a:hlinkClick r:id="rId3"/>
              </a:rPr>
              <a:t>http://www.agilemodeling.com/essays/communication.htm</a:t>
            </a:r>
            <a:r>
              <a:rPr lang="da-DK" sz="1000" dirty="0" smtClean="0"/>
              <a:t> </a:t>
            </a:r>
            <a:endParaRPr lang="da-DK" sz="1000" dirty="0"/>
          </a:p>
        </p:txBody>
      </p:sp>
    </p:spTree>
    <p:extLst>
      <p:ext uri="{BB962C8B-B14F-4D97-AF65-F5344CB8AC3E}">
        <p14:creationId xmlns:p14="http://schemas.microsoft.com/office/powerpoint/2010/main" val="3362243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Implication of the modes of </a:t>
            </a:r>
            <a:r>
              <a:rPr lang="en-US" dirty="0" smtClean="0"/>
              <a:t>communication</a:t>
            </a:r>
            <a:endParaRPr lang="da-DK" dirty="0"/>
          </a:p>
        </p:txBody>
      </p:sp>
      <p:pic>
        <p:nvPicPr>
          <p:cNvPr id="2050" name="Picture 2" descr="http://agilemodeling.com/images/communicationModesIm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44" y="2462409"/>
            <a:ext cx="6626225" cy="4045263"/>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3"/>
          <p:cNvSpPr/>
          <p:nvPr/>
        </p:nvSpPr>
        <p:spPr>
          <a:xfrm>
            <a:off x="7250276" y="6581001"/>
            <a:ext cx="1893724" cy="276999"/>
          </a:xfrm>
          <a:prstGeom prst="rect">
            <a:avLst/>
          </a:prstGeom>
        </p:spPr>
        <p:txBody>
          <a:bodyPr wrap="none">
            <a:spAutoFit/>
          </a:bodyPr>
          <a:lstStyle/>
          <a:p>
            <a:r>
              <a:rPr lang="da-DK" sz="1200" dirty="0" smtClean="0">
                <a:hlinkClick r:id="rId3"/>
              </a:rPr>
              <a:t>http://www.ambysoft.com</a:t>
            </a:r>
            <a:r>
              <a:rPr lang="da-DK" sz="1200" dirty="0" smtClean="0"/>
              <a:t> </a:t>
            </a:r>
            <a:endParaRPr lang="da-DK" sz="1200" dirty="0"/>
          </a:p>
        </p:txBody>
      </p:sp>
    </p:spTree>
    <p:extLst>
      <p:ext uri="{BB962C8B-B14F-4D97-AF65-F5344CB8AC3E}">
        <p14:creationId xmlns:p14="http://schemas.microsoft.com/office/powerpoint/2010/main" val="3937608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tekst 4"/>
          <p:cNvSpPr>
            <a:spLocks noGrp="1"/>
          </p:cNvSpPr>
          <p:nvPr>
            <p:ph type="body" sz="quarter" idx="11"/>
          </p:nvPr>
        </p:nvSpPr>
        <p:spPr/>
        <p:txBody>
          <a:bodyPr/>
          <a:lstStyle/>
          <a:p>
            <a:pPr>
              <a:spcBef>
                <a:spcPts val="0"/>
              </a:spcBef>
            </a:pPr>
            <a:r>
              <a:rPr lang="en-US" dirty="0"/>
              <a:t>In software development and product management, a user story is a description consisting of one or more sentences in the everyday or business language of the end user or user of a system that captures what a user does or needs to do as part of his or her job function. </a:t>
            </a:r>
            <a:endParaRPr lang="da-DK" dirty="0"/>
          </a:p>
        </p:txBody>
      </p:sp>
    </p:spTree>
    <p:extLst>
      <p:ext uri="{BB962C8B-B14F-4D97-AF65-F5344CB8AC3E}">
        <p14:creationId xmlns:p14="http://schemas.microsoft.com/office/powerpoint/2010/main" val="1609689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indhold 4"/>
          <p:cNvSpPr>
            <a:spLocks noGrp="1"/>
          </p:cNvSpPr>
          <p:nvPr>
            <p:ph sz="quarter" idx="12"/>
          </p:nvPr>
        </p:nvSpPr>
        <p:spPr/>
        <p:txBody>
          <a:bodyPr/>
          <a:lstStyle/>
          <a:p>
            <a:pPr marL="0" indent="0">
              <a:spcBef>
                <a:spcPts val="0"/>
              </a:spcBef>
              <a:spcAft>
                <a:spcPts val="1200"/>
              </a:spcAft>
              <a:buNone/>
            </a:pPr>
            <a:r>
              <a:rPr lang="en-US" dirty="0"/>
              <a:t>User stories are features our customers might one day like to see in their software.</a:t>
            </a:r>
          </a:p>
          <a:p>
            <a:pPr marL="0" indent="0">
              <a:spcBef>
                <a:spcPts val="0"/>
              </a:spcBef>
              <a:spcAft>
                <a:spcPts val="1200"/>
              </a:spcAft>
              <a:buNone/>
            </a:pPr>
            <a:r>
              <a:rPr lang="en-US" dirty="0"/>
              <a:t>User stories are like Agile requirements except that they’re </a:t>
            </a:r>
            <a:r>
              <a:rPr lang="en-US" b="1" dirty="0"/>
              <a:t>not</a:t>
            </a:r>
            <a:r>
              <a:rPr lang="en-US" dirty="0"/>
              <a:t>. </a:t>
            </a:r>
            <a:endParaRPr lang="en-US" dirty="0" smtClean="0"/>
          </a:p>
          <a:p>
            <a:pPr marL="0" indent="0">
              <a:spcBef>
                <a:spcPts val="0"/>
              </a:spcBef>
              <a:spcAft>
                <a:spcPts val="1200"/>
              </a:spcAft>
              <a:buNone/>
            </a:pPr>
            <a:r>
              <a:rPr lang="en-US" dirty="0" smtClean="0">
                <a:solidFill>
                  <a:srgbClr val="FF0000"/>
                </a:solidFill>
              </a:rPr>
              <a:t>For </a:t>
            </a:r>
            <a:r>
              <a:rPr lang="en-US" dirty="0">
                <a:solidFill>
                  <a:srgbClr val="FF0000"/>
                </a:solidFill>
              </a:rPr>
              <a:t>one there’s no guarantee all these features are going to make it into the final version of the software. </a:t>
            </a:r>
            <a:endParaRPr lang="en-US" dirty="0" smtClean="0">
              <a:solidFill>
                <a:srgbClr val="FF0000"/>
              </a:solidFill>
            </a:endParaRPr>
          </a:p>
          <a:p>
            <a:pPr marL="0" indent="0">
              <a:spcBef>
                <a:spcPts val="0"/>
              </a:spcBef>
              <a:spcAft>
                <a:spcPts val="1200"/>
              </a:spcAft>
              <a:buNone/>
            </a:pPr>
            <a:r>
              <a:rPr lang="en-US" dirty="0" smtClean="0">
                <a:solidFill>
                  <a:srgbClr val="00B050"/>
                </a:solidFill>
              </a:rPr>
              <a:t>Secondly</a:t>
            </a:r>
            <a:r>
              <a:rPr lang="en-US" dirty="0">
                <a:solidFill>
                  <a:srgbClr val="00B050"/>
                </a:solidFill>
              </a:rPr>
              <a:t>, </a:t>
            </a:r>
            <a:r>
              <a:rPr lang="en-US" dirty="0" err="1">
                <a:solidFill>
                  <a:srgbClr val="00B050"/>
                </a:solidFill>
              </a:rPr>
              <a:t>Agilists</a:t>
            </a:r>
            <a:r>
              <a:rPr lang="en-US" dirty="0">
                <a:solidFill>
                  <a:srgbClr val="00B050"/>
                </a:solidFill>
              </a:rPr>
              <a:t> know their customers are going to change their mind - and that’s OK. </a:t>
            </a:r>
            <a:r>
              <a:rPr lang="en-US" dirty="0" smtClean="0">
                <a:solidFill>
                  <a:srgbClr val="00B050"/>
                </a:solidFill>
              </a:rPr>
              <a:t>Because </a:t>
            </a:r>
            <a:r>
              <a:rPr lang="en-US" dirty="0">
                <a:solidFill>
                  <a:srgbClr val="00B050"/>
                </a:solidFill>
              </a:rPr>
              <a:t>they weren’t really requirements to begin with.</a:t>
            </a:r>
          </a:p>
          <a:p>
            <a:endParaRPr lang="da-DK" dirty="0"/>
          </a:p>
        </p:txBody>
      </p:sp>
      <p:pic>
        <p:nvPicPr>
          <p:cNvPr id="10244" name="Picture 4" descr="http://2.bp.blogspot.com/-clAAe6ML7wg/UdHjVBbFk7I/AAAAAAAAAOg/beMx35xo0gA/s200/low-post-it-notes-pictofigo-Perplex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663" y="4937768"/>
            <a:ext cx="17907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77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a:t>The format of a user stories</a:t>
            </a:r>
            <a:endParaRPr lang="da-DK" dirty="0"/>
          </a:p>
        </p:txBody>
      </p:sp>
      <p:sp>
        <p:nvSpPr>
          <p:cNvPr id="4" name="Pladsholder til indhold 3"/>
          <p:cNvSpPr>
            <a:spLocks noGrp="1"/>
          </p:cNvSpPr>
          <p:nvPr>
            <p:ph sz="quarter" idx="12"/>
          </p:nvPr>
        </p:nvSpPr>
        <p:spPr/>
        <p:txBody>
          <a:bodyPr/>
          <a:lstStyle/>
          <a:p>
            <a:pPr marL="0" indent="0">
              <a:buNone/>
            </a:pPr>
            <a:endParaRPr lang="en-US" dirty="0"/>
          </a:p>
          <a:p>
            <a:pPr marL="0" indent="0">
              <a:buNone/>
            </a:pPr>
            <a:r>
              <a:rPr lang="en-US" dirty="0" smtClean="0"/>
              <a:t>As </a:t>
            </a:r>
            <a:r>
              <a:rPr lang="en-US" dirty="0"/>
              <a:t>a </a:t>
            </a:r>
            <a:r>
              <a:rPr lang="en-US" dirty="0">
                <a:solidFill>
                  <a:srgbClr val="00B050"/>
                </a:solidFill>
              </a:rPr>
              <a:t>&lt;role&gt;</a:t>
            </a:r>
            <a:r>
              <a:rPr lang="en-US" dirty="0"/>
              <a:t> I can </a:t>
            </a:r>
            <a:r>
              <a:rPr lang="en-US" dirty="0">
                <a:solidFill>
                  <a:srgbClr val="00B050"/>
                </a:solidFill>
              </a:rPr>
              <a:t>&lt;activity&gt; </a:t>
            </a:r>
            <a:r>
              <a:rPr lang="en-US" dirty="0"/>
              <a:t>so that </a:t>
            </a:r>
            <a:r>
              <a:rPr lang="en-US" dirty="0">
                <a:solidFill>
                  <a:srgbClr val="00B050"/>
                </a:solidFill>
              </a:rPr>
              <a:t>&lt;business value&gt;</a:t>
            </a:r>
          </a:p>
          <a:p>
            <a:pPr marL="0" indent="0">
              <a:buNone/>
            </a:pPr>
            <a:endParaRPr lang="en-US" dirty="0" smtClean="0"/>
          </a:p>
          <a:p>
            <a:pPr marL="0" indent="0">
              <a:buNone/>
            </a:pPr>
            <a:r>
              <a:rPr lang="en-US" dirty="0" smtClean="0"/>
              <a:t>As </a:t>
            </a:r>
            <a:r>
              <a:rPr lang="en-US" dirty="0"/>
              <a:t>a Consumer, (</a:t>
            </a:r>
            <a:r>
              <a:rPr lang="en-US" dirty="0">
                <a:solidFill>
                  <a:srgbClr val="00B050"/>
                </a:solidFill>
              </a:rPr>
              <a:t>&lt;role&gt;</a:t>
            </a:r>
            <a:r>
              <a:rPr lang="en-US" dirty="0"/>
              <a:t>) I want to be able to see my daily </a:t>
            </a:r>
            <a:r>
              <a:rPr lang="en-US" dirty="0" smtClean="0"/>
              <a:t>energy usage </a:t>
            </a:r>
            <a:r>
              <a:rPr lang="en-US" dirty="0"/>
              <a:t>(</a:t>
            </a:r>
            <a:r>
              <a:rPr lang="en-US" dirty="0">
                <a:solidFill>
                  <a:srgbClr val="00B050"/>
                </a:solidFill>
              </a:rPr>
              <a:t>&lt;what I do with the system&gt;</a:t>
            </a:r>
            <a:r>
              <a:rPr lang="en-US" dirty="0"/>
              <a:t>) so that I can start to </a:t>
            </a:r>
            <a:r>
              <a:rPr lang="en-US" dirty="0" smtClean="0"/>
              <a:t>understand how </a:t>
            </a:r>
            <a:r>
              <a:rPr lang="en-US" dirty="0"/>
              <a:t>to lower my costs over time (</a:t>
            </a:r>
            <a:r>
              <a:rPr lang="en-US" dirty="0">
                <a:solidFill>
                  <a:srgbClr val="00B050"/>
                </a:solidFill>
              </a:rPr>
              <a:t>&lt;business value I receive&gt;</a:t>
            </a:r>
            <a:r>
              <a:rPr lang="en-US" dirty="0"/>
              <a:t>)”.</a:t>
            </a:r>
            <a:endParaRPr lang="da-DK" dirty="0"/>
          </a:p>
        </p:txBody>
      </p:sp>
      <p:pic>
        <p:nvPicPr>
          <p:cNvPr id="5" name="Billede 4"/>
          <p:cNvPicPr>
            <a:picLocks noChangeAspect="1"/>
          </p:cNvPicPr>
          <p:nvPr/>
        </p:nvPicPr>
        <p:blipFill>
          <a:blip r:embed="rId2"/>
          <a:stretch>
            <a:fillRect/>
          </a:stretch>
        </p:blipFill>
        <p:spPr>
          <a:xfrm>
            <a:off x="6019221" y="4905421"/>
            <a:ext cx="2577746" cy="1565395"/>
          </a:xfrm>
          <a:prstGeom prst="rect">
            <a:avLst/>
          </a:prstGeom>
        </p:spPr>
      </p:pic>
    </p:spTree>
    <p:extLst>
      <p:ext uri="{BB962C8B-B14F-4D97-AF65-F5344CB8AC3E}">
        <p14:creationId xmlns:p14="http://schemas.microsoft.com/office/powerpoint/2010/main" val="3447220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Writing good User Stories</a:t>
            </a:r>
            <a:endParaRPr lang="da-DK" dirty="0"/>
          </a:p>
        </p:txBody>
      </p:sp>
      <p:sp>
        <p:nvSpPr>
          <p:cNvPr id="5" name="Rounded Rectangle 4"/>
          <p:cNvSpPr/>
          <p:nvPr/>
        </p:nvSpPr>
        <p:spPr>
          <a:xfrm>
            <a:off x="2206109" y="2402886"/>
            <a:ext cx="594066" cy="3078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300" dirty="0"/>
              <a:t>I</a:t>
            </a:r>
          </a:p>
          <a:p>
            <a:pPr algn="ctr"/>
            <a:r>
              <a:rPr lang="en-GB" sz="3300" dirty="0"/>
              <a:t>N</a:t>
            </a:r>
          </a:p>
          <a:p>
            <a:pPr algn="ctr"/>
            <a:r>
              <a:rPr lang="en-GB" sz="3300" dirty="0"/>
              <a:t>V</a:t>
            </a:r>
          </a:p>
          <a:p>
            <a:pPr algn="ctr"/>
            <a:r>
              <a:rPr lang="en-GB" sz="3300" dirty="0"/>
              <a:t>E</a:t>
            </a:r>
          </a:p>
          <a:p>
            <a:pPr algn="ctr"/>
            <a:r>
              <a:rPr lang="en-GB" sz="3300" dirty="0"/>
              <a:t>S</a:t>
            </a:r>
          </a:p>
          <a:p>
            <a:pPr algn="ctr"/>
            <a:r>
              <a:rPr lang="en-GB" sz="3300" dirty="0"/>
              <a:t>T</a:t>
            </a:r>
          </a:p>
        </p:txBody>
      </p:sp>
      <p:sp>
        <p:nvSpPr>
          <p:cNvPr id="6" name="TextBox 5"/>
          <p:cNvSpPr txBox="1"/>
          <p:nvPr/>
        </p:nvSpPr>
        <p:spPr>
          <a:xfrm>
            <a:off x="2737829" y="2423826"/>
            <a:ext cx="2093458" cy="553998"/>
          </a:xfrm>
          <a:prstGeom prst="rect">
            <a:avLst/>
          </a:prstGeom>
          <a:noFill/>
        </p:spPr>
        <p:txBody>
          <a:bodyPr wrap="none" rtlCol="0">
            <a:spAutoFit/>
          </a:bodyPr>
          <a:lstStyle/>
          <a:p>
            <a:r>
              <a:rPr lang="en-GB" sz="3000" dirty="0" err="1"/>
              <a:t>ndependent</a:t>
            </a:r>
            <a:endParaRPr lang="en-GB" sz="3000" dirty="0"/>
          </a:p>
        </p:txBody>
      </p:sp>
      <p:sp>
        <p:nvSpPr>
          <p:cNvPr id="7" name="TextBox 6"/>
          <p:cNvSpPr txBox="1"/>
          <p:nvPr/>
        </p:nvSpPr>
        <p:spPr>
          <a:xfrm>
            <a:off x="2739584" y="2935966"/>
            <a:ext cx="1639167" cy="553998"/>
          </a:xfrm>
          <a:prstGeom prst="rect">
            <a:avLst/>
          </a:prstGeom>
          <a:noFill/>
        </p:spPr>
        <p:txBody>
          <a:bodyPr wrap="none" rtlCol="0">
            <a:spAutoFit/>
          </a:bodyPr>
          <a:lstStyle/>
          <a:p>
            <a:r>
              <a:rPr lang="en-GB" sz="3000" dirty="0" err="1"/>
              <a:t>egotiable</a:t>
            </a:r>
            <a:endParaRPr lang="en-GB" sz="3000" dirty="0"/>
          </a:p>
        </p:txBody>
      </p:sp>
      <p:sp>
        <p:nvSpPr>
          <p:cNvPr id="8" name="TextBox 7"/>
          <p:cNvSpPr txBox="1"/>
          <p:nvPr/>
        </p:nvSpPr>
        <p:spPr>
          <a:xfrm>
            <a:off x="2739583" y="3422020"/>
            <a:ext cx="1324402" cy="553998"/>
          </a:xfrm>
          <a:prstGeom prst="rect">
            <a:avLst/>
          </a:prstGeom>
          <a:noFill/>
        </p:spPr>
        <p:txBody>
          <a:bodyPr wrap="none" rtlCol="0">
            <a:spAutoFit/>
          </a:bodyPr>
          <a:lstStyle/>
          <a:p>
            <a:r>
              <a:rPr lang="en-GB" sz="3000" dirty="0" err="1"/>
              <a:t>aluable</a:t>
            </a:r>
            <a:endParaRPr lang="en-GB" sz="3000" dirty="0"/>
          </a:p>
        </p:txBody>
      </p:sp>
      <p:sp>
        <p:nvSpPr>
          <p:cNvPr id="9" name="TextBox 8"/>
          <p:cNvSpPr txBox="1"/>
          <p:nvPr/>
        </p:nvSpPr>
        <p:spPr>
          <a:xfrm>
            <a:off x="2739584" y="3908074"/>
            <a:ext cx="1520481" cy="553998"/>
          </a:xfrm>
          <a:prstGeom prst="rect">
            <a:avLst/>
          </a:prstGeom>
          <a:noFill/>
        </p:spPr>
        <p:txBody>
          <a:bodyPr wrap="none" rtlCol="0">
            <a:spAutoFit/>
          </a:bodyPr>
          <a:lstStyle/>
          <a:p>
            <a:r>
              <a:rPr lang="en-GB" sz="3000" dirty="0" err="1"/>
              <a:t>stimable</a:t>
            </a:r>
            <a:endParaRPr lang="en-GB" sz="3000" dirty="0"/>
          </a:p>
        </p:txBody>
      </p:sp>
      <p:sp>
        <p:nvSpPr>
          <p:cNvPr id="10" name="TextBox 9"/>
          <p:cNvSpPr txBox="1"/>
          <p:nvPr/>
        </p:nvSpPr>
        <p:spPr>
          <a:xfrm>
            <a:off x="2739583" y="4457279"/>
            <a:ext cx="4140749" cy="553998"/>
          </a:xfrm>
          <a:prstGeom prst="rect">
            <a:avLst/>
          </a:prstGeom>
          <a:noFill/>
        </p:spPr>
        <p:txBody>
          <a:bodyPr wrap="none" rtlCol="0">
            <a:spAutoFit/>
          </a:bodyPr>
          <a:lstStyle/>
          <a:p>
            <a:r>
              <a:rPr lang="en-GB" sz="3000" dirty="0"/>
              <a:t>mall / appropriately sized</a:t>
            </a:r>
          </a:p>
        </p:txBody>
      </p:sp>
      <p:sp>
        <p:nvSpPr>
          <p:cNvPr id="11" name="TextBox 10"/>
          <p:cNvSpPr txBox="1"/>
          <p:nvPr/>
        </p:nvSpPr>
        <p:spPr>
          <a:xfrm>
            <a:off x="2739584" y="4934188"/>
            <a:ext cx="1310615" cy="553998"/>
          </a:xfrm>
          <a:prstGeom prst="rect">
            <a:avLst/>
          </a:prstGeom>
          <a:noFill/>
        </p:spPr>
        <p:txBody>
          <a:bodyPr wrap="none" rtlCol="0">
            <a:spAutoFit/>
          </a:bodyPr>
          <a:lstStyle/>
          <a:p>
            <a:r>
              <a:rPr lang="en-GB" sz="3000" dirty="0" err="1"/>
              <a:t>estable</a:t>
            </a:r>
            <a:endParaRPr lang="en-GB" sz="3000" dirty="0"/>
          </a:p>
        </p:txBody>
      </p:sp>
    </p:spTree>
    <p:extLst>
      <p:ext uri="{BB962C8B-B14F-4D97-AF65-F5344CB8AC3E}">
        <p14:creationId xmlns:p14="http://schemas.microsoft.com/office/powerpoint/2010/main" val="280354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a-DK" dirty="0"/>
              <a:t>Agile </a:t>
            </a:r>
            <a:r>
              <a:rPr lang="en-US" dirty="0" smtClean="0"/>
              <a:t>development</a:t>
            </a:r>
            <a:endParaRPr lang="en-US" dirty="0"/>
          </a:p>
        </p:txBody>
      </p:sp>
      <p:sp>
        <p:nvSpPr>
          <p:cNvPr id="3" name="Content Placeholder 2"/>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Know</a:t>
            </a:r>
            <a:endParaRPr lang="en-US" b="1" dirty="0"/>
          </a:p>
          <a:p>
            <a:pPr marL="852488" indent="-252413" defTabSz="914400">
              <a:spcBef>
                <a:spcPts val="0"/>
              </a:spcBef>
              <a:buClrTx/>
            </a:pPr>
            <a:r>
              <a:rPr lang="en-US" dirty="0"/>
              <a:t>That systems development is an independent discipline</a:t>
            </a:r>
          </a:p>
          <a:p>
            <a:pPr marL="852488" indent="-252413" defTabSz="914400">
              <a:spcBef>
                <a:spcPts val="0"/>
              </a:spcBef>
              <a:buClrTx/>
            </a:pPr>
            <a:r>
              <a:rPr lang="en-US" dirty="0"/>
              <a:t>Inherent challenges in </a:t>
            </a:r>
            <a:r>
              <a:rPr lang="en-US" dirty="0" err="1"/>
              <a:t>sw</a:t>
            </a:r>
            <a:r>
              <a:rPr lang="en-US" dirty="0"/>
              <a:t>-development</a:t>
            </a:r>
          </a:p>
          <a:p>
            <a:pPr marL="852488" indent="-252413" defTabSz="914400">
              <a:spcBef>
                <a:spcPts val="0"/>
              </a:spcBef>
              <a:buClrTx/>
            </a:pPr>
            <a:r>
              <a:rPr lang="en-US" dirty="0"/>
              <a:t>Background for the agile movement</a:t>
            </a:r>
          </a:p>
          <a:p>
            <a:pPr marL="852488" indent="-252413" defTabSz="914400">
              <a:spcBef>
                <a:spcPts val="0"/>
              </a:spcBef>
              <a:buClrTx/>
            </a:pPr>
            <a:r>
              <a:rPr lang="en-US" dirty="0"/>
              <a:t>Intentions expressed in the agile manifesto and related works</a:t>
            </a:r>
          </a:p>
          <a:p>
            <a:pPr marL="852488" indent="-252413" defTabSz="914400">
              <a:spcBef>
                <a:spcPts val="0"/>
              </a:spcBef>
              <a:buClrTx/>
            </a:pPr>
            <a:r>
              <a:rPr lang="en-US" dirty="0"/>
              <a:t>Characteristics of agile approaches to software </a:t>
            </a:r>
            <a:r>
              <a:rPr lang="en-US" dirty="0" smtClean="0"/>
              <a:t>development</a:t>
            </a:r>
            <a:endParaRPr lang="en-US" dirty="0"/>
          </a:p>
          <a:p>
            <a:pPr defTabSz="914400">
              <a:spcBef>
                <a:spcPts val="0"/>
              </a:spcBef>
              <a:buClrTx/>
            </a:pPr>
            <a:endParaRPr lang="en-US" dirty="0"/>
          </a:p>
          <a:p>
            <a:pPr marL="0" indent="0" defTabSz="914400">
              <a:spcBef>
                <a:spcPts val="0"/>
              </a:spcBef>
              <a:buClrTx/>
              <a:buNone/>
            </a:pPr>
            <a:endParaRPr lang="en-US" b="1" dirty="0" smtClean="0"/>
          </a:p>
          <a:p>
            <a:pPr marL="0" indent="0" defTabSz="914400">
              <a:spcBef>
                <a:spcPts val="0"/>
              </a:spcBef>
              <a:buClrTx/>
              <a:buNone/>
            </a:pPr>
            <a:r>
              <a:rPr lang="en-US" b="1" dirty="0" smtClean="0"/>
              <a:t>Be able to</a:t>
            </a:r>
          </a:p>
          <a:p>
            <a:pPr marL="852488" indent="-252413" defTabSz="914400">
              <a:spcBef>
                <a:spcPts val="0"/>
              </a:spcBef>
              <a:buClrTx/>
            </a:pPr>
            <a:r>
              <a:rPr lang="en-US" dirty="0"/>
              <a:t>S</a:t>
            </a:r>
            <a:r>
              <a:rPr lang="en-US" dirty="0" smtClean="0"/>
              <a:t>elect </a:t>
            </a:r>
            <a:r>
              <a:rPr lang="en-US" dirty="0"/>
              <a:t>appropriate means and tools when communicating in agile environments</a:t>
            </a:r>
          </a:p>
        </p:txBody>
      </p:sp>
    </p:spTree>
    <p:extLst>
      <p:ext uri="{BB962C8B-B14F-4D97-AF65-F5344CB8AC3E}">
        <p14:creationId xmlns:p14="http://schemas.microsoft.com/office/powerpoint/2010/main" val="1379535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Splitting User Stories</a:t>
            </a:r>
            <a:endParaRPr lang="en-US" dirty="0"/>
          </a:p>
        </p:txBody>
      </p:sp>
      <p:sp>
        <p:nvSpPr>
          <p:cNvPr id="3" name="Pladsholder til indhold 2"/>
          <p:cNvSpPr>
            <a:spLocks noGrp="1"/>
          </p:cNvSpPr>
          <p:nvPr>
            <p:ph sz="quarter" idx="12"/>
          </p:nvPr>
        </p:nvSpPr>
        <p:spPr/>
        <p:txBody>
          <a:bodyPr>
            <a:normAutofit/>
          </a:bodyPr>
          <a:lstStyle/>
          <a:p>
            <a:pPr marL="0" indent="0">
              <a:spcBef>
                <a:spcPts val="0"/>
              </a:spcBef>
              <a:spcAft>
                <a:spcPts val="900"/>
              </a:spcAft>
              <a:buNone/>
            </a:pPr>
            <a:r>
              <a:rPr lang="en-US" dirty="0"/>
              <a:t>User story generally starts out as a feature or an epic – a large, </a:t>
            </a:r>
            <a:r>
              <a:rPr lang="en-US" dirty="0" smtClean="0"/>
              <a:t>vague concept </a:t>
            </a:r>
            <a:r>
              <a:rPr lang="en-US" dirty="0"/>
              <a:t>of something we want to do for a user. </a:t>
            </a:r>
            <a:endParaRPr lang="en-US" dirty="0" smtClean="0"/>
          </a:p>
          <a:p>
            <a:pPr marL="0" indent="0">
              <a:spcBef>
                <a:spcPts val="0"/>
              </a:spcBef>
              <a:spcAft>
                <a:spcPts val="900"/>
              </a:spcAft>
              <a:buNone/>
            </a:pPr>
            <a:r>
              <a:rPr lang="en-US" dirty="0" smtClean="0"/>
              <a:t>There </a:t>
            </a:r>
            <a:r>
              <a:rPr lang="en-US" dirty="0"/>
              <a:t>is no set </a:t>
            </a:r>
            <a:r>
              <a:rPr lang="en-US" dirty="0" smtClean="0"/>
              <a:t>routine for </a:t>
            </a:r>
            <a:r>
              <a:rPr lang="en-US" dirty="0"/>
              <a:t>splitting user stories into iteration-sized bites, other than </a:t>
            </a:r>
            <a:r>
              <a:rPr lang="en-US" dirty="0" smtClean="0"/>
              <a:t>the general </a:t>
            </a:r>
            <a:r>
              <a:rPr lang="en-US" dirty="0"/>
              <a:t>guidance to make each story provide a vertical slice, </a:t>
            </a:r>
            <a:r>
              <a:rPr lang="en-US" dirty="0" smtClean="0"/>
              <a:t>some piece </a:t>
            </a:r>
            <a:r>
              <a:rPr lang="en-US" dirty="0"/>
              <a:t>of user value, through the system. </a:t>
            </a:r>
            <a:endParaRPr lang="en-US" dirty="0" smtClean="0"/>
          </a:p>
          <a:p>
            <a:pPr marL="0" indent="0">
              <a:spcBef>
                <a:spcPts val="0"/>
              </a:spcBef>
              <a:spcAft>
                <a:spcPts val="900"/>
              </a:spcAft>
              <a:buNone/>
            </a:pPr>
            <a:r>
              <a:rPr lang="en-US" dirty="0" smtClean="0"/>
              <a:t>All </a:t>
            </a:r>
            <a:r>
              <a:rPr lang="en-US" dirty="0"/>
              <a:t>in all we split user </a:t>
            </a:r>
            <a:r>
              <a:rPr lang="en-US" dirty="0" smtClean="0"/>
              <a:t>stories when </a:t>
            </a:r>
            <a:r>
              <a:rPr lang="en-US" dirty="0"/>
              <a:t>the user story is too large to fit within one iteration or in </a:t>
            </a:r>
            <a:r>
              <a:rPr lang="en-US" dirty="0" smtClean="0"/>
              <a:t>order to </a:t>
            </a:r>
            <a:r>
              <a:rPr lang="en-US" dirty="0"/>
              <a:t>make estimates more accurate, if the user story is epic.</a:t>
            </a:r>
            <a:endParaRPr lang="da-DK" dirty="0"/>
          </a:p>
        </p:txBody>
      </p:sp>
    </p:spTree>
    <p:extLst>
      <p:ext uri="{BB962C8B-B14F-4D97-AF65-F5344CB8AC3E}">
        <p14:creationId xmlns:p14="http://schemas.microsoft.com/office/powerpoint/2010/main" val="160796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CRUD</a:t>
            </a:r>
            <a:endParaRPr lang="da-DK" dirty="0"/>
          </a:p>
        </p:txBody>
      </p:sp>
      <p:sp>
        <p:nvSpPr>
          <p:cNvPr id="4" name="Pladsholder til indhold 2"/>
          <p:cNvSpPr>
            <a:spLocks noGrp="1"/>
          </p:cNvSpPr>
          <p:nvPr>
            <p:ph idx="4294967295"/>
          </p:nvPr>
        </p:nvSpPr>
        <p:spPr>
          <a:xfrm>
            <a:off x="681147" y="1740459"/>
            <a:ext cx="8134350" cy="4537075"/>
          </a:xfrm>
          <a:prstGeom prst="rect">
            <a:avLst/>
          </a:prstGeom>
          <a:ln>
            <a:noFill/>
            <a:miter lim="800000"/>
            <a:headEnd/>
            <a:tailEnd/>
          </a:ln>
        </p:spPr>
        <p:txBody>
          <a:bodyPr/>
          <a:lstStyle/>
          <a:p>
            <a:pPr marL="0" indent="0">
              <a:buNone/>
            </a:pPr>
            <a:r>
              <a:rPr lang="en-US" altLang="da-DK" sz="2000" b="1" dirty="0"/>
              <a:t>CRUD</a:t>
            </a:r>
            <a:r>
              <a:rPr lang="en-US" altLang="da-DK" sz="2000" dirty="0"/>
              <a:t>  = (Create / Read / Update / Delete)</a:t>
            </a:r>
          </a:p>
          <a:p>
            <a:pPr marL="0" indent="0">
              <a:buNone/>
            </a:pPr>
            <a:r>
              <a:rPr lang="en-US" altLang="da-DK" sz="2000" dirty="0"/>
              <a:t>Split into smaller stories – Example:</a:t>
            </a:r>
          </a:p>
          <a:p>
            <a:pPr marL="0" indent="0">
              <a:buNone/>
            </a:pPr>
            <a:endParaRPr lang="en-US" altLang="da-DK" sz="2000" dirty="0"/>
          </a:p>
        </p:txBody>
      </p:sp>
      <p:sp>
        <p:nvSpPr>
          <p:cNvPr id="5" name="Tekstboks 5"/>
          <p:cNvSpPr txBox="1">
            <a:spLocks noChangeArrowheads="1"/>
          </p:cNvSpPr>
          <p:nvPr/>
        </p:nvSpPr>
        <p:spPr bwMode="auto">
          <a:xfrm>
            <a:off x="355250" y="2790402"/>
            <a:ext cx="835342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Create / Read / Update / Delete products so that I can offer my customers the top rated products</a:t>
            </a:r>
            <a:endParaRPr lang="da-DK" altLang="da-DK" sz="2000" dirty="0">
              <a:latin typeface="Arial" panose="020B0604020202020204" pitchFamily="34" charset="0"/>
            </a:endParaRPr>
          </a:p>
        </p:txBody>
      </p:sp>
      <p:sp>
        <p:nvSpPr>
          <p:cNvPr id="6" name="Tekstboks 7"/>
          <p:cNvSpPr txBox="1">
            <a:spLocks noChangeArrowheads="1"/>
          </p:cNvSpPr>
          <p:nvPr/>
        </p:nvSpPr>
        <p:spPr bwMode="auto">
          <a:xfrm>
            <a:off x="644175" y="3869902"/>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Read (view) my products so that I can review what is current available on my site</a:t>
            </a:r>
            <a:endParaRPr lang="da-DK" altLang="da-DK" sz="2000" dirty="0">
              <a:latin typeface="Arial" panose="020B0604020202020204" pitchFamily="34" charset="0"/>
            </a:endParaRPr>
          </a:p>
        </p:txBody>
      </p:sp>
      <p:sp>
        <p:nvSpPr>
          <p:cNvPr id="7" name="Tekstboks 8"/>
          <p:cNvSpPr txBox="1">
            <a:spLocks noChangeArrowheads="1"/>
          </p:cNvSpPr>
          <p:nvPr/>
        </p:nvSpPr>
        <p:spPr bwMode="auto">
          <a:xfrm>
            <a:off x="644175" y="4735089"/>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Create / Update a product so that I can offer my customers the top rated products</a:t>
            </a:r>
            <a:endParaRPr lang="da-DK" altLang="da-DK" sz="2000" dirty="0">
              <a:latin typeface="Arial" panose="020B0604020202020204" pitchFamily="34" charset="0"/>
            </a:endParaRPr>
          </a:p>
        </p:txBody>
      </p:sp>
      <p:sp>
        <p:nvSpPr>
          <p:cNvPr id="8" name="Tekstboks 9"/>
          <p:cNvSpPr txBox="1">
            <a:spLocks noChangeArrowheads="1"/>
          </p:cNvSpPr>
          <p:nvPr/>
        </p:nvSpPr>
        <p:spPr bwMode="auto">
          <a:xfrm>
            <a:off x="644175" y="5670127"/>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Delete a product so that I can offer my customers the top rated products </a:t>
            </a:r>
            <a:endParaRPr lang="da-DK" altLang="da-DK" sz="2000" dirty="0">
              <a:latin typeface="Arial" panose="020B0604020202020204" pitchFamily="34" charset="0"/>
            </a:endParaRPr>
          </a:p>
        </p:txBody>
      </p:sp>
      <p:sp>
        <p:nvSpPr>
          <p:cNvPr id="9" name="Kombinationstegning 8"/>
          <p:cNvSpPr/>
          <p:nvPr/>
        </p:nvSpPr>
        <p:spPr>
          <a:xfrm>
            <a:off x="7414861" y="3184102"/>
            <a:ext cx="585788" cy="1266825"/>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0" name="Kombinationstegning 9"/>
          <p:cNvSpPr/>
          <p:nvPr/>
        </p:nvSpPr>
        <p:spPr>
          <a:xfrm>
            <a:off x="7484712" y="3366663"/>
            <a:ext cx="792163" cy="1728788"/>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1" name="Kombinationstegning 10"/>
          <p:cNvSpPr/>
          <p:nvPr/>
        </p:nvSpPr>
        <p:spPr>
          <a:xfrm>
            <a:off x="7484712" y="3184101"/>
            <a:ext cx="1008063" cy="2919412"/>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Tree>
    <p:extLst>
      <p:ext uri="{BB962C8B-B14F-4D97-AF65-F5344CB8AC3E}">
        <p14:creationId xmlns:p14="http://schemas.microsoft.com/office/powerpoint/2010/main" val="3314306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altLang="da-DK" dirty="0" err="1"/>
              <a:t>Acceptance</a:t>
            </a:r>
            <a:r>
              <a:rPr lang="da-DK" altLang="da-DK" dirty="0"/>
              <a:t> </a:t>
            </a:r>
            <a:r>
              <a:rPr lang="da-DK" altLang="da-DK" dirty="0" err="1" smtClean="0"/>
              <a:t>Criteria</a:t>
            </a:r>
            <a:endParaRPr lang="da-DK" dirty="0"/>
          </a:p>
        </p:txBody>
      </p:sp>
      <p:sp>
        <p:nvSpPr>
          <p:cNvPr id="33795" name="Pladsholder til indhold 2"/>
          <p:cNvSpPr>
            <a:spLocks noGrp="1"/>
          </p:cNvSpPr>
          <p:nvPr>
            <p:ph sz="quarter" idx="12"/>
          </p:nvPr>
        </p:nvSpPr>
        <p:spPr/>
        <p:txBody>
          <a:bodyPr>
            <a:normAutofit fontScale="70000" lnSpcReduction="20000"/>
          </a:bodyPr>
          <a:lstStyle/>
          <a:p>
            <a:pPr marL="0" indent="0">
              <a:lnSpc>
                <a:spcPct val="120000"/>
              </a:lnSpc>
              <a:spcBef>
                <a:spcPts val="0"/>
              </a:spcBef>
              <a:buNone/>
            </a:pPr>
            <a:r>
              <a:rPr lang="da-DK" altLang="da-DK" sz="2100" b="1" dirty="0"/>
              <a:t>Bring the </a:t>
            </a:r>
            <a:r>
              <a:rPr lang="en-US" altLang="da-DK" sz="2100" b="1" dirty="0"/>
              <a:t>project</a:t>
            </a:r>
            <a:r>
              <a:rPr lang="da-DK" altLang="da-DK" sz="2100" b="1" dirty="0"/>
              <a:t> from </a:t>
            </a:r>
            <a:r>
              <a:rPr lang="da-DK" altLang="da-DK" sz="2100" b="1" i="1" dirty="0">
                <a:solidFill>
                  <a:srgbClr val="FF0000"/>
                </a:solidFill>
              </a:rPr>
              <a:t>”</a:t>
            </a:r>
            <a:r>
              <a:rPr lang="en-US" altLang="da-DK" sz="2100" b="1" i="1" dirty="0">
                <a:solidFill>
                  <a:srgbClr val="FF0000"/>
                </a:solidFill>
              </a:rPr>
              <a:t>It Works as Coded” </a:t>
            </a:r>
            <a:r>
              <a:rPr lang="en-US" altLang="da-DK" sz="2100" b="1" dirty="0"/>
              <a:t>to </a:t>
            </a:r>
            <a:r>
              <a:rPr lang="en-US" altLang="da-DK" sz="2100" b="1" i="1" dirty="0">
                <a:solidFill>
                  <a:srgbClr val="00B050"/>
                </a:solidFill>
              </a:rPr>
              <a:t>“It Works as Intended”</a:t>
            </a:r>
          </a:p>
          <a:p>
            <a:pPr>
              <a:lnSpc>
                <a:spcPct val="120000"/>
              </a:lnSpc>
            </a:pPr>
            <a:endParaRPr lang="en-US" altLang="da-DK" sz="2100" i="1" dirty="0"/>
          </a:p>
          <a:p>
            <a:pPr>
              <a:lnSpc>
                <a:spcPct val="120000"/>
              </a:lnSpc>
            </a:pPr>
            <a:r>
              <a:rPr lang="en-US" altLang="da-DK" sz="2100" dirty="0"/>
              <a:t>Are conditions that a story must satisfy to be accepted by a user, customer or other stakeholder (PO in Scrum)</a:t>
            </a:r>
          </a:p>
          <a:p>
            <a:pPr>
              <a:lnSpc>
                <a:spcPct val="120000"/>
              </a:lnSpc>
            </a:pPr>
            <a:endParaRPr lang="en-US" altLang="da-DK" sz="2100" dirty="0"/>
          </a:p>
          <a:p>
            <a:pPr>
              <a:lnSpc>
                <a:spcPct val="120000"/>
              </a:lnSpc>
            </a:pPr>
            <a:r>
              <a:rPr lang="en-US" altLang="da-DK" sz="2100" dirty="0"/>
              <a:t>Are a set of statements, each with a clear pass/fail result, that specify both functional and non-functional requirements</a:t>
            </a:r>
          </a:p>
          <a:p>
            <a:pPr lvl="1">
              <a:lnSpc>
                <a:spcPct val="120000"/>
              </a:lnSpc>
            </a:pPr>
            <a:r>
              <a:rPr lang="en-US" altLang="da-DK" sz="2100" dirty="0"/>
              <a:t>Functional example:</a:t>
            </a:r>
            <a:br>
              <a:rPr lang="en-US" altLang="da-DK" sz="2100" dirty="0"/>
            </a:br>
            <a:r>
              <a:rPr lang="en-US" altLang="da-DK" sz="2100" b="1" i="1" dirty="0"/>
              <a:t>When a user clicks on the ‘Reports’ dropdown, a list of available reports will be displayed</a:t>
            </a:r>
            <a:r>
              <a:rPr lang="en-US" altLang="da-DK" sz="2100" b="1" dirty="0"/>
              <a:t>.</a:t>
            </a:r>
          </a:p>
          <a:p>
            <a:pPr lvl="1">
              <a:lnSpc>
                <a:spcPct val="120000"/>
              </a:lnSpc>
            </a:pPr>
            <a:endParaRPr lang="en-US" altLang="da-DK" sz="2100" b="1" dirty="0"/>
          </a:p>
          <a:p>
            <a:pPr lvl="1">
              <a:lnSpc>
                <a:spcPct val="120000"/>
              </a:lnSpc>
            </a:pPr>
            <a:r>
              <a:rPr lang="en-US" altLang="da-DK" sz="2100" dirty="0"/>
              <a:t>Non-functional example: </a:t>
            </a:r>
            <a:br>
              <a:rPr lang="en-US" altLang="da-DK" sz="2100" dirty="0"/>
            </a:br>
            <a:r>
              <a:rPr lang="en-US" altLang="da-DK" sz="2100" b="1" i="1" dirty="0"/>
              <a:t>Form edit buttons will be blue, and Form workflow buttons will be green.</a:t>
            </a:r>
          </a:p>
          <a:p>
            <a:endParaRPr lang="da-DK" altLang="da-DK" sz="1500" dirty="0"/>
          </a:p>
        </p:txBody>
      </p:sp>
    </p:spTree>
    <p:extLst>
      <p:ext uri="{BB962C8B-B14F-4D97-AF65-F5344CB8AC3E}">
        <p14:creationId xmlns:p14="http://schemas.microsoft.com/office/powerpoint/2010/main" val="1876281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altLang="da-DK" dirty="0"/>
              <a:t>User story </a:t>
            </a:r>
            <a:r>
              <a:rPr lang="da-DK" altLang="da-DK" dirty="0" err="1"/>
              <a:t>example</a:t>
            </a:r>
            <a:endParaRPr lang="da-DK" dirty="0"/>
          </a:p>
        </p:txBody>
      </p:sp>
      <p:sp>
        <p:nvSpPr>
          <p:cNvPr id="3" name="Pladsholder til indhold 2"/>
          <p:cNvSpPr>
            <a:spLocks noGrp="1"/>
          </p:cNvSpPr>
          <p:nvPr>
            <p:ph sz="quarter" idx="12"/>
          </p:nvPr>
        </p:nvSpPr>
        <p:spPr/>
        <p:txBody>
          <a:bodyPr>
            <a:normAutofit/>
          </a:bodyPr>
          <a:lstStyle/>
          <a:p>
            <a:pPr marL="1276350" indent="-1276350">
              <a:spcBef>
                <a:spcPts val="0"/>
              </a:spcBef>
              <a:spcAft>
                <a:spcPts val="900"/>
              </a:spcAft>
              <a:buNone/>
              <a:defRPr/>
            </a:pPr>
            <a:r>
              <a:rPr lang="da-DK" sz="1350" b="1" dirty="0"/>
              <a:t>User story</a:t>
            </a:r>
            <a:r>
              <a:rPr lang="da-DK" sz="1350" dirty="0"/>
              <a:t>:</a:t>
            </a:r>
            <a:r>
              <a:rPr lang="da-DK" dirty="0"/>
              <a:t>	</a:t>
            </a:r>
            <a:r>
              <a:rPr lang="en-US" sz="1200" i="1" dirty="0">
                <a:solidFill>
                  <a:srgbClr val="00B050"/>
                </a:solidFill>
              </a:rPr>
              <a:t>As an Administrator, I want to be able to create User Accounts so that I can grant users access to the system</a:t>
            </a:r>
          </a:p>
          <a:p>
            <a:pPr marL="0" indent="0">
              <a:spcBef>
                <a:spcPts val="0"/>
              </a:spcBef>
              <a:spcAft>
                <a:spcPts val="900"/>
              </a:spcAft>
              <a:buNone/>
              <a:defRPr/>
            </a:pPr>
            <a:r>
              <a:rPr lang="en-US" sz="1350" b="1" dirty="0"/>
              <a:t>Acceptance Criteria:</a:t>
            </a:r>
            <a:endParaRPr lang="en-US" sz="1350" dirty="0"/>
          </a:p>
          <a:p>
            <a:pPr marL="556022" indent="-257175">
              <a:spcBef>
                <a:spcPts val="0"/>
              </a:spcBef>
              <a:spcAft>
                <a:spcPts val="900"/>
              </a:spcAft>
              <a:buFont typeface="+mj-lt"/>
              <a:buAutoNum type="arabicPeriod"/>
              <a:defRPr/>
            </a:pPr>
            <a:r>
              <a:rPr lang="en-US" sz="1200" dirty="0"/>
              <a:t>If I am an Administrator, I can create User Accounts.</a:t>
            </a:r>
          </a:p>
          <a:p>
            <a:pPr marL="556022" indent="-257175">
              <a:spcBef>
                <a:spcPts val="0"/>
              </a:spcBef>
              <a:spcAft>
                <a:spcPts val="900"/>
              </a:spcAft>
              <a:buFont typeface="+mj-lt"/>
              <a:buAutoNum type="arabicPeriod"/>
              <a:defRPr/>
            </a:pPr>
            <a:r>
              <a:rPr lang="en-US" sz="1200" dirty="0"/>
              <a:t>I can create a User Account by entering the following information about the User: a. Name, b. Email address, c. Phone Number d. License Number (Power/Basic/None), e. Account Status (Active/Inactive), f. Reports to (from a list of "Active" Users)</a:t>
            </a:r>
          </a:p>
          <a:p>
            <a:pPr marL="556022" indent="-257175">
              <a:spcBef>
                <a:spcPts val="0"/>
              </a:spcBef>
              <a:spcAft>
                <a:spcPts val="900"/>
              </a:spcAft>
              <a:buFont typeface="+mj-lt"/>
              <a:buAutoNum type="arabicPeriod"/>
              <a:defRPr/>
            </a:pPr>
            <a:r>
              <a:rPr lang="en-US" sz="1200" dirty="0"/>
              <a:t>I cannot assign a new User to report to an “Inactive” User</a:t>
            </a:r>
          </a:p>
          <a:p>
            <a:pPr marL="556022" indent="-257175">
              <a:spcBef>
                <a:spcPts val="0"/>
              </a:spcBef>
              <a:spcAft>
                <a:spcPts val="900"/>
              </a:spcAft>
              <a:buFont typeface="+mj-lt"/>
              <a:buAutoNum type="arabicPeriod"/>
              <a:defRPr/>
            </a:pPr>
            <a:r>
              <a:rPr lang="en-US" sz="1200" dirty="0"/>
              <a:t>I cannot assign a new User to report to a User if it creates a cyclical relationship (e.g., User 1 reports to User 2 who reports to User 1</a:t>
            </a:r>
          </a:p>
          <a:p>
            <a:pPr marL="556022" indent="-257175">
              <a:spcBef>
                <a:spcPts val="0"/>
              </a:spcBef>
              <a:spcAft>
                <a:spcPts val="900"/>
              </a:spcAft>
              <a:buFont typeface="+mj-lt"/>
              <a:buAutoNum type="arabicPeriod"/>
              <a:defRPr/>
            </a:pPr>
            <a:r>
              <a:rPr lang="en-US" sz="1200" dirty="0"/>
              <a:t>The system notifies me that it sent an email to the new User's email address, containing a system-generated initial password and instructions for the person to log in and change their password.</a:t>
            </a:r>
          </a:p>
          <a:p>
            <a:pPr marL="556022" indent="-257175">
              <a:spcBef>
                <a:spcPts val="0"/>
              </a:spcBef>
              <a:spcAft>
                <a:spcPts val="900"/>
              </a:spcAft>
              <a:buFont typeface="+mj-lt"/>
              <a:buAutoNum type="arabicPeriod"/>
              <a:defRPr/>
            </a:pPr>
            <a:r>
              <a:rPr lang="en-US" sz="1200" dirty="0"/>
              <a:t>I am able to verify with the intended recipient of the email that it was received.</a:t>
            </a:r>
          </a:p>
          <a:p>
            <a:pPr>
              <a:defRPr/>
            </a:pPr>
            <a:endParaRPr lang="da-DK" sz="1350" dirty="0"/>
          </a:p>
        </p:txBody>
      </p:sp>
      <p:sp>
        <p:nvSpPr>
          <p:cNvPr id="20486" name="Tekstboks 5"/>
          <p:cNvSpPr txBox="1">
            <a:spLocks noChangeArrowheads="1"/>
          </p:cNvSpPr>
          <p:nvPr/>
        </p:nvSpPr>
        <p:spPr bwMode="auto">
          <a:xfrm>
            <a:off x="4409826" y="5799452"/>
            <a:ext cx="5237559"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da-DK" altLang="da-DK" sz="825" dirty="0">
                <a:solidFill>
                  <a:schemeClr val="bg1"/>
                </a:solidFill>
                <a:latin typeface="Arial" panose="020B0604020202020204" pitchFamily="34" charset="0"/>
              </a:rPr>
              <a:t>Source: http://www.seguetech.com/blog/2013/03/25/characteristics-good-agile-acceptance-criteria</a:t>
            </a:r>
          </a:p>
        </p:txBody>
      </p:sp>
    </p:spTree>
    <p:extLst>
      <p:ext uri="{BB962C8B-B14F-4D97-AF65-F5344CB8AC3E}">
        <p14:creationId xmlns:p14="http://schemas.microsoft.com/office/powerpoint/2010/main" val="1703303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User stories and outsourcing</a:t>
            </a:r>
            <a:endParaRPr lang="en-US" dirty="0"/>
          </a:p>
        </p:txBody>
      </p:sp>
      <p:sp>
        <p:nvSpPr>
          <p:cNvPr id="3" name="Pladsholder til indhold 2"/>
          <p:cNvSpPr>
            <a:spLocks noGrp="1"/>
          </p:cNvSpPr>
          <p:nvPr>
            <p:ph sz="quarter" idx="12"/>
          </p:nvPr>
        </p:nvSpPr>
        <p:spPr/>
        <p:txBody>
          <a:bodyPr/>
          <a:lstStyle/>
          <a:p>
            <a:pPr marL="0" indent="0" algn="ctr">
              <a:buNone/>
            </a:pPr>
            <a:r>
              <a:rPr lang="en-US" dirty="0"/>
              <a:t>User stories </a:t>
            </a:r>
            <a:r>
              <a:rPr lang="en-US" dirty="0" smtClean="0"/>
              <a:t>has to be so simple </a:t>
            </a:r>
            <a:r>
              <a:rPr lang="en-US" dirty="0"/>
              <a:t>that a </a:t>
            </a:r>
            <a:r>
              <a:rPr lang="en-US" dirty="0" smtClean="0"/>
              <a:t>freelancer </a:t>
            </a:r>
            <a:r>
              <a:rPr lang="en-US" dirty="0"/>
              <a:t>or outsourced team would easily be able to understand the end </a:t>
            </a:r>
            <a:r>
              <a:rPr lang="en-US" dirty="0" smtClean="0"/>
              <a:t>goals</a:t>
            </a:r>
            <a:endParaRPr lang="da-DK" dirty="0"/>
          </a:p>
        </p:txBody>
      </p:sp>
      <p:pic>
        <p:nvPicPr>
          <p:cNvPr id="3078" name="Picture 6" descr="http://www.techorg.com:8069/website_techorg/static/src/images/it_outsourcing_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71" y="3889165"/>
            <a:ext cx="5630971" cy="22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97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User stories ”problems”</a:t>
            </a:r>
            <a:endParaRPr lang="en-US" dirty="0"/>
          </a:p>
        </p:txBody>
      </p:sp>
      <p:sp>
        <p:nvSpPr>
          <p:cNvPr id="3" name="Pladsholder til indhold 2"/>
          <p:cNvSpPr>
            <a:spLocks noGrp="1"/>
          </p:cNvSpPr>
          <p:nvPr>
            <p:ph sz="quarter" idx="12"/>
          </p:nvPr>
        </p:nvSpPr>
        <p:spPr/>
        <p:txBody>
          <a:bodyPr>
            <a:normAutofit/>
          </a:bodyPr>
          <a:lstStyle/>
          <a:p>
            <a:r>
              <a:rPr lang="en-US" dirty="0" smtClean="0"/>
              <a:t>Stories are too small</a:t>
            </a:r>
          </a:p>
          <a:p>
            <a:r>
              <a:rPr lang="en-US" dirty="0"/>
              <a:t>Stories </a:t>
            </a:r>
            <a:r>
              <a:rPr lang="en-US" dirty="0" smtClean="0"/>
              <a:t>are epic</a:t>
            </a:r>
          </a:p>
          <a:p>
            <a:r>
              <a:rPr lang="en-US" dirty="0" smtClean="0"/>
              <a:t>Interdependent stories</a:t>
            </a:r>
          </a:p>
          <a:p>
            <a:r>
              <a:rPr lang="en-US" dirty="0" err="1" smtClean="0"/>
              <a:t>Goldplating</a:t>
            </a:r>
            <a:r>
              <a:rPr lang="en-US" dirty="0" smtClean="0"/>
              <a:t> (Adding unnecessary things)</a:t>
            </a:r>
          </a:p>
          <a:p>
            <a:r>
              <a:rPr lang="en-US" dirty="0" smtClean="0"/>
              <a:t>Too many details</a:t>
            </a:r>
          </a:p>
          <a:p>
            <a:r>
              <a:rPr lang="en-US" dirty="0" smtClean="0"/>
              <a:t>Including user interface detail too soon</a:t>
            </a:r>
          </a:p>
          <a:p>
            <a:r>
              <a:rPr lang="en-US" dirty="0" smtClean="0"/>
              <a:t>Thinking too far ahead</a:t>
            </a:r>
          </a:p>
          <a:p>
            <a:r>
              <a:rPr lang="en-US" dirty="0" smtClean="0"/>
              <a:t>Splitting too many stories</a:t>
            </a:r>
          </a:p>
          <a:p>
            <a:r>
              <a:rPr lang="en-US" dirty="0" smtClean="0"/>
              <a:t>Customer has trouble prioritizing</a:t>
            </a:r>
          </a:p>
          <a:p>
            <a:r>
              <a:rPr lang="en-US" dirty="0" smtClean="0"/>
              <a:t>Customer won’t write and prioritize the stories.</a:t>
            </a:r>
            <a:endParaRPr lang="da-DK" dirty="0"/>
          </a:p>
        </p:txBody>
      </p:sp>
    </p:spTree>
    <p:extLst>
      <p:ext uri="{BB962C8B-B14F-4D97-AF65-F5344CB8AC3E}">
        <p14:creationId xmlns:p14="http://schemas.microsoft.com/office/powerpoint/2010/main" val="145077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0"/>
          </p:nvPr>
        </p:nvSpPr>
        <p:spPr/>
        <p:txBody>
          <a:bodyPr/>
          <a:lstStyle/>
          <a:p>
            <a:r>
              <a:rPr lang="en-US" dirty="0"/>
              <a:t>Exercise</a:t>
            </a:r>
            <a:r>
              <a:rPr lang="da-DK" dirty="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rmAutofit/>
          </a:bodyPr>
          <a:lstStyle/>
          <a:p>
            <a:r>
              <a:rPr lang="en-GB" dirty="0" smtClean="0"/>
              <a:t>See how many user stories you can write about logging in</a:t>
            </a:r>
          </a:p>
          <a:p>
            <a:endParaRPr lang="en-GB" dirty="0" smtClean="0"/>
          </a:p>
          <a:p>
            <a:endParaRPr lang="en-GB" dirty="0" smtClean="0"/>
          </a:p>
          <a:p>
            <a:endParaRPr lang="en-GB" dirty="0" smtClean="0"/>
          </a:p>
          <a:p>
            <a:endParaRPr lang="en-GB" dirty="0"/>
          </a:p>
          <a:p>
            <a:endParaRPr lang="en-GB" dirty="0" smtClean="0"/>
          </a:p>
          <a:p>
            <a:endParaRPr lang="en-GB" dirty="0" smtClean="0"/>
          </a:p>
          <a:p>
            <a:r>
              <a:rPr lang="en-GB" dirty="0" smtClean="0"/>
              <a:t>Examples</a:t>
            </a:r>
          </a:p>
          <a:p>
            <a:pPr lvl="1"/>
            <a:r>
              <a:rPr lang="en-GB" dirty="0" smtClean="0"/>
              <a:t>As a registered user, I am required to log in so that I can access the system</a:t>
            </a:r>
          </a:p>
        </p:txBody>
      </p:sp>
      <p:grpSp>
        <p:nvGrpSpPr>
          <p:cNvPr id="4" name="Group 9"/>
          <p:cNvGrpSpPr/>
          <p:nvPr/>
        </p:nvGrpSpPr>
        <p:grpSpPr>
          <a:xfrm>
            <a:off x="2075960" y="3146845"/>
            <a:ext cx="5562618" cy="747374"/>
            <a:chOff x="539552" y="2060848"/>
            <a:chExt cx="7416824" cy="996499"/>
          </a:xfrm>
        </p:grpSpPr>
        <p:sp>
          <p:nvSpPr>
            <p:cNvPr id="5" name="TextBox 4"/>
            <p:cNvSpPr txBox="1"/>
            <p:nvPr/>
          </p:nvSpPr>
          <p:spPr>
            <a:xfrm>
              <a:off x="539552" y="2060848"/>
              <a:ext cx="5544616" cy="553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100" dirty="0"/>
                <a:t>Use this template</a:t>
              </a:r>
            </a:p>
          </p:txBody>
        </p:sp>
        <p:sp>
          <p:nvSpPr>
            <p:cNvPr id="6" name="TextBox 5"/>
            <p:cNvSpPr txBox="1"/>
            <p:nvPr/>
          </p:nvSpPr>
          <p:spPr>
            <a:xfrm>
              <a:off x="539552" y="2564904"/>
              <a:ext cx="7416824" cy="492443"/>
            </a:xfrm>
            <a:prstGeom prst="rect">
              <a:avLst/>
            </a:prstGeom>
            <a:noFill/>
          </p:spPr>
          <p:txBody>
            <a:bodyPr wrap="square" rtlCol="0">
              <a:spAutoFit/>
            </a:bodyPr>
            <a:lstStyle/>
            <a:p>
              <a:r>
                <a:rPr lang="en-GB" dirty="0"/>
                <a:t>“As a &lt;user role&gt;, I </a:t>
              </a:r>
              <a:r>
                <a:rPr lang="en-GB" dirty="0" smtClean="0"/>
                <a:t>want </a:t>
              </a:r>
              <a:r>
                <a:rPr lang="en-GB" dirty="0"/>
                <a:t>&lt;goal&gt; so that &lt;reason&gt;.”</a:t>
              </a:r>
            </a:p>
          </p:txBody>
        </p:sp>
      </p:grpSp>
    </p:spTree>
    <p:extLst>
      <p:ext uri="{BB962C8B-B14F-4D97-AF65-F5344CB8AC3E}">
        <p14:creationId xmlns:p14="http://schemas.microsoft.com/office/powerpoint/2010/main" val="285281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Exercise</a:t>
            </a:r>
            <a:r>
              <a:rPr lang="da-DK" dirty="0" smtClean="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Autofit/>
          </a:bodyPr>
          <a:lstStyle/>
          <a:p>
            <a:pPr marL="0" indent="0">
              <a:buNone/>
            </a:pPr>
            <a:r>
              <a:rPr lang="en-GB" sz="2250" dirty="0"/>
              <a:t>Employees can purchase parking passes.</a:t>
            </a:r>
          </a:p>
          <a:p>
            <a:pPr marL="0" indent="0">
              <a:buNone/>
            </a:pPr>
            <a:endParaRPr lang="en-GB" sz="2250" dirty="0"/>
          </a:p>
          <a:p>
            <a:pPr marL="0" indent="0">
              <a:buNone/>
            </a:pPr>
            <a:r>
              <a:rPr lang="en-US" sz="2250" dirty="0"/>
              <a:t>As an employee I want to purchase a parking pass so that I can drive to work.</a:t>
            </a:r>
          </a:p>
          <a:p>
            <a:pPr marL="0" indent="0">
              <a:buNone/>
            </a:pPr>
            <a:endParaRPr lang="en-GB" sz="2250" dirty="0"/>
          </a:p>
        </p:txBody>
      </p:sp>
    </p:spTree>
    <p:extLst>
      <p:ext uri="{BB962C8B-B14F-4D97-AF65-F5344CB8AC3E}">
        <p14:creationId xmlns:p14="http://schemas.microsoft.com/office/powerpoint/2010/main" val="28850035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Estimation</a:t>
            </a:r>
            <a:endParaRPr lang="en-US" dirty="0"/>
          </a:p>
        </p:txBody>
      </p:sp>
      <p:sp>
        <p:nvSpPr>
          <p:cNvPr id="3" name="Pladsholder til tekst 2"/>
          <p:cNvSpPr>
            <a:spLocks noGrp="1"/>
          </p:cNvSpPr>
          <p:nvPr>
            <p:ph type="body" sz="quarter" idx="11"/>
          </p:nvPr>
        </p:nvSpPr>
        <p:spPr/>
        <p:txBody>
          <a:bodyPr/>
          <a:lstStyle/>
          <a:p>
            <a:r>
              <a:rPr lang="en-US" dirty="0"/>
              <a:t>The fine art of expectation guessing</a:t>
            </a:r>
            <a:endParaRPr lang="da-DK" dirty="0"/>
          </a:p>
        </p:txBody>
      </p:sp>
    </p:spTree>
    <p:extLst>
      <p:ext uri="{BB962C8B-B14F-4D97-AF65-F5344CB8AC3E}">
        <p14:creationId xmlns:p14="http://schemas.microsoft.com/office/powerpoint/2010/main" val="1867005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lmsgoncalves.com/wp-content/uploads/2020/08/estim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753"/>
            <a:ext cx="9144000" cy="662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Resources</a:t>
            </a:r>
          </a:p>
        </p:txBody>
      </p:sp>
      <p:sp>
        <p:nvSpPr>
          <p:cNvPr id="3" name="Content Placeholder 2"/>
          <p:cNvSpPr>
            <a:spLocks noGrp="1"/>
          </p:cNvSpPr>
          <p:nvPr>
            <p:ph sz="quarter" idx="12"/>
          </p:nvPr>
        </p:nvSpPr>
        <p:spPr>
          <a:xfrm>
            <a:off x="510347" y="2116875"/>
            <a:ext cx="8086620" cy="4235287"/>
          </a:xfrm>
        </p:spPr>
        <p:txBody>
          <a:bodyPr/>
          <a:lstStyle/>
          <a:p>
            <a:pPr marL="342900" lvl="0" indent="-342900" defTabSz="914400">
              <a:spcBef>
                <a:spcPts val="0"/>
              </a:spcBef>
              <a:spcAft>
                <a:spcPts val="1200"/>
              </a:spcAft>
              <a:buClrTx/>
              <a:buFont typeface="+mj-lt"/>
              <a:buAutoNum type="arabicPeriod"/>
            </a:pPr>
            <a:r>
              <a:rPr lang="en-US" dirty="0" smtClean="0"/>
              <a:t>Fowler</a:t>
            </a:r>
            <a:br>
              <a:rPr lang="en-US" dirty="0" smtClean="0"/>
            </a:br>
            <a:r>
              <a:rPr lang="en-US" dirty="0" smtClean="0"/>
              <a:t>The </a:t>
            </a:r>
            <a:r>
              <a:rPr lang="en-US" dirty="0"/>
              <a:t>new Methodology </a:t>
            </a:r>
            <a:r>
              <a:rPr lang="en-US" dirty="0">
                <a:hlinkClick r:id="rId2"/>
              </a:rPr>
              <a:t>http://</a:t>
            </a:r>
            <a:r>
              <a:rPr lang="en-US" dirty="0" smtClean="0">
                <a:hlinkClick r:id="rId2"/>
              </a:rPr>
              <a:t>martinfowler.com/articles/newMethodology.html</a:t>
            </a:r>
            <a:r>
              <a:rPr lang="en-US" dirty="0" smtClean="0"/>
              <a:t> </a:t>
            </a:r>
          </a:p>
          <a:p>
            <a:pPr marL="342900" lvl="0" indent="-342900" defTabSz="914400">
              <a:spcBef>
                <a:spcPts val="0"/>
              </a:spcBef>
              <a:spcAft>
                <a:spcPts val="1200"/>
              </a:spcAft>
              <a:buClrTx/>
              <a:buFont typeface="+mj-lt"/>
              <a:buAutoNum type="arabicPeriod"/>
            </a:pPr>
            <a:r>
              <a:rPr lang="en-US" dirty="0" smtClean="0"/>
              <a:t>Manifesto </a:t>
            </a:r>
            <a:r>
              <a:rPr lang="en-US" dirty="0"/>
              <a:t>for Agile Software Development </a:t>
            </a:r>
            <a:r>
              <a:rPr lang="en-US" dirty="0">
                <a:hlinkClick r:id="rId3"/>
              </a:rPr>
              <a:t>http://</a:t>
            </a:r>
            <a:r>
              <a:rPr lang="en-US" dirty="0" smtClean="0">
                <a:hlinkClick r:id="rId3"/>
              </a:rPr>
              <a:t>agilemanifesto.org</a:t>
            </a:r>
            <a:r>
              <a:rPr lang="en-US" dirty="0" smtClean="0"/>
              <a:t> </a:t>
            </a:r>
          </a:p>
          <a:p>
            <a:pPr marL="342900" lvl="0" indent="-342900" defTabSz="914400">
              <a:spcBef>
                <a:spcPts val="0"/>
              </a:spcBef>
              <a:spcAft>
                <a:spcPts val="1200"/>
              </a:spcAft>
              <a:buClrTx/>
              <a:buFont typeface="+mj-lt"/>
              <a:buAutoNum type="arabicPeriod"/>
            </a:pPr>
            <a:r>
              <a:rPr lang="en-US" dirty="0" smtClean="0"/>
              <a:t>Ambler</a:t>
            </a:r>
            <a:br>
              <a:rPr lang="en-US" dirty="0" smtClean="0"/>
            </a:br>
            <a:r>
              <a:rPr lang="en-US" dirty="0" smtClean="0"/>
              <a:t>Communication </a:t>
            </a:r>
            <a:r>
              <a:rPr lang="en-US" dirty="0"/>
              <a:t>on Agile Software Teams </a:t>
            </a:r>
            <a:r>
              <a:rPr lang="en-US" dirty="0">
                <a:hlinkClick r:id="rId4"/>
              </a:rPr>
              <a:t>http://</a:t>
            </a:r>
            <a:r>
              <a:rPr lang="en-US" dirty="0" smtClean="0">
                <a:hlinkClick r:id="rId4"/>
              </a:rPr>
              <a:t>www.agilemodeling.com/essays/communication.htm</a:t>
            </a:r>
            <a:endParaRPr lang="en-US" dirty="0" smtClean="0"/>
          </a:p>
          <a:p>
            <a:pPr marL="342900" lvl="0" indent="-342900" defTabSz="914400">
              <a:spcBef>
                <a:spcPts val="0"/>
              </a:spcBef>
              <a:spcAft>
                <a:spcPts val="1200"/>
              </a:spcAft>
              <a:buClrTx/>
              <a:buFont typeface="+mj-lt"/>
              <a:buAutoNum type="arabicPeriod"/>
            </a:pPr>
            <a:r>
              <a:rPr lang="en-US" dirty="0"/>
              <a:t>Martin Fowler and </a:t>
            </a:r>
            <a:r>
              <a:rPr lang="en-US" dirty="0" err="1"/>
              <a:t>Niel</a:t>
            </a:r>
            <a:r>
              <a:rPr lang="en-US" dirty="0"/>
              <a:t> Ford, </a:t>
            </a:r>
            <a:r>
              <a:rPr lang="en-US" dirty="0" smtClean="0"/>
              <a:t>2010</a:t>
            </a:r>
            <a:br>
              <a:rPr lang="en-US" dirty="0" smtClean="0"/>
            </a:br>
            <a:r>
              <a:rPr lang="en-US" dirty="0" smtClean="0"/>
              <a:t>Video - 40 </a:t>
            </a:r>
            <a:r>
              <a:rPr lang="en-US" dirty="0"/>
              <a:t>min - conference </a:t>
            </a:r>
            <a:r>
              <a:rPr lang="en-US" dirty="0" smtClean="0"/>
              <a:t>talk</a:t>
            </a:r>
            <a:br>
              <a:rPr lang="en-US" dirty="0" smtClean="0"/>
            </a:br>
            <a:r>
              <a:rPr lang="en-US" dirty="0" smtClean="0">
                <a:hlinkClick r:id="rId5"/>
              </a:rPr>
              <a:t>http</a:t>
            </a:r>
            <a:r>
              <a:rPr lang="en-US" dirty="0">
                <a:hlinkClick r:id="rId5"/>
              </a:rPr>
              <a:t>://</a:t>
            </a:r>
            <a:r>
              <a:rPr lang="en-US" dirty="0" smtClean="0">
                <a:hlinkClick r:id="rId5"/>
              </a:rPr>
              <a:t>www.usievents.com/en/videos/35-explaining-agile-martin-fowler</a:t>
            </a:r>
            <a:r>
              <a:rPr lang="en-US" dirty="0" smtClean="0"/>
              <a:t> </a:t>
            </a:r>
            <a:endParaRPr lang="en-US" dirty="0"/>
          </a:p>
        </p:txBody>
      </p:sp>
    </p:spTree>
    <p:extLst>
      <p:ext uri="{BB962C8B-B14F-4D97-AF65-F5344CB8AC3E}">
        <p14:creationId xmlns:p14="http://schemas.microsoft.com/office/powerpoint/2010/main" val="1519077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challenges</a:t>
            </a:r>
            <a:endParaRPr lang="da-DK" dirty="0"/>
          </a:p>
        </p:txBody>
      </p:sp>
      <p:sp>
        <p:nvSpPr>
          <p:cNvPr id="3" name="Pladsholder til indhold 2"/>
          <p:cNvSpPr>
            <a:spLocks noGrp="1"/>
          </p:cNvSpPr>
          <p:nvPr>
            <p:ph sz="quarter" idx="12"/>
          </p:nvPr>
        </p:nvSpPr>
        <p:spPr/>
        <p:txBody>
          <a:bodyPr>
            <a:normAutofit fontScale="85000" lnSpcReduction="10000"/>
          </a:bodyPr>
          <a:lstStyle/>
          <a:p>
            <a:pPr>
              <a:lnSpc>
                <a:spcPct val="110000"/>
              </a:lnSpc>
              <a:spcBef>
                <a:spcPts val="0"/>
              </a:spcBef>
              <a:spcAft>
                <a:spcPts val="900"/>
              </a:spcAft>
            </a:pPr>
            <a:r>
              <a:rPr lang="en-US" dirty="0" smtClean="0"/>
              <a:t>Ambiguous/changing requirements are hard to estimate.</a:t>
            </a:r>
          </a:p>
          <a:p>
            <a:pPr>
              <a:lnSpc>
                <a:spcPct val="110000"/>
              </a:lnSpc>
              <a:spcBef>
                <a:spcPts val="0"/>
              </a:spcBef>
              <a:spcAft>
                <a:spcPts val="900"/>
              </a:spcAft>
            </a:pPr>
            <a:r>
              <a:rPr lang="en-US" dirty="0" smtClean="0"/>
              <a:t>Difficult to predict what exactly will be delivered when.</a:t>
            </a:r>
          </a:p>
          <a:p>
            <a:pPr>
              <a:lnSpc>
                <a:spcPct val="110000"/>
              </a:lnSpc>
              <a:spcBef>
                <a:spcPts val="0"/>
              </a:spcBef>
              <a:spcAft>
                <a:spcPts val="900"/>
              </a:spcAft>
            </a:pPr>
            <a:r>
              <a:rPr lang="en-US" dirty="0" smtClean="0"/>
              <a:t>Estimating takes too long and we still don’t get it right.</a:t>
            </a:r>
          </a:p>
          <a:p>
            <a:pPr>
              <a:lnSpc>
                <a:spcPct val="110000"/>
              </a:lnSpc>
              <a:spcBef>
                <a:spcPts val="0"/>
              </a:spcBef>
              <a:spcAft>
                <a:spcPts val="900"/>
              </a:spcAft>
            </a:pPr>
            <a:r>
              <a:rPr lang="en-US" dirty="0" smtClean="0"/>
              <a:t>Estimates are provided by the wrong people (</a:t>
            </a:r>
            <a:r>
              <a:rPr lang="en-US" u="sng" dirty="0" smtClean="0"/>
              <a:t>not</a:t>
            </a:r>
            <a:r>
              <a:rPr lang="en-US" dirty="0" smtClean="0"/>
              <a:t> the ones doing the actual work).</a:t>
            </a:r>
          </a:p>
          <a:p>
            <a:pPr>
              <a:lnSpc>
                <a:spcPct val="110000"/>
              </a:lnSpc>
              <a:spcBef>
                <a:spcPts val="0"/>
              </a:spcBef>
              <a:spcAft>
                <a:spcPts val="900"/>
              </a:spcAft>
            </a:pPr>
            <a:r>
              <a:rPr lang="en-US" dirty="0" smtClean="0"/>
              <a:t>Software projects are unique and ambiguous, hard to provide exact estimates.</a:t>
            </a:r>
          </a:p>
          <a:p>
            <a:pPr>
              <a:lnSpc>
                <a:spcPct val="110000"/>
              </a:lnSpc>
              <a:spcBef>
                <a:spcPts val="0"/>
              </a:spcBef>
              <a:spcAft>
                <a:spcPts val="900"/>
              </a:spcAft>
            </a:pPr>
            <a:r>
              <a:rPr lang="en-US" dirty="0" smtClean="0"/>
              <a:t>Business customers promise unrealistic deadlines then tell the team to make it work.</a:t>
            </a:r>
          </a:p>
          <a:p>
            <a:pPr>
              <a:lnSpc>
                <a:spcPct val="110000"/>
              </a:lnSpc>
              <a:spcBef>
                <a:spcPts val="0"/>
              </a:spcBef>
              <a:spcAft>
                <a:spcPts val="900"/>
              </a:spcAft>
            </a:pPr>
            <a:r>
              <a:rPr lang="en-US" dirty="0" smtClean="0"/>
              <a:t>Commitments are signed based on high level estimates.</a:t>
            </a:r>
          </a:p>
          <a:p>
            <a:pPr>
              <a:lnSpc>
                <a:spcPct val="110000"/>
              </a:lnSpc>
              <a:spcBef>
                <a:spcPts val="0"/>
              </a:spcBef>
              <a:spcAft>
                <a:spcPts val="900"/>
              </a:spcAft>
            </a:pPr>
            <a:r>
              <a:rPr lang="en-US" dirty="0" smtClean="0"/>
              <a:t>Fixed Scope, Time, Budget!</a:t>
            </a:r>
          </a:p>
          <a:p>
            <a:pPr>
              <a:lnSpc>
                <a:spcPct val="110000"/>
              </a:lnSpc>
              <a:spcBef>
                <a:spcPts val="0"/>
              </a:spcBef>
              <a:spcAft>
                <a:spcPts val="900"/>
              </a:spcAft>
            </a:pPr>
            <a:r>
              <a:rPr lang="en-US" dirty="0" smtClean="0"/>
              <a:t>“Estimates” are expected to NOT Change.</a:t>
            </a:r>
            <a:endParaRPr lang="en-US" dirty="0"/>
          </a:p>
        </p:txBody>
      </p:sp>
    </p:spTree>
    <p:extLst>
      <p:ext uri="{BB962C8B-B14F-4D97-AF65-F5344CB8AC3E}">
        <p14:creationId xmlns:p14="http://schemas.microsoft.com/office/powerpoint/2010/main" val="3463612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Agile Estimation</a:t>
            </a:r>
            <a:endParaRPr lang="da-DK" dirty="0"/>
          </a:p>
        </p:txBody>
      </p:sp>
      <p:sp>
        <p:nvSpPr>
          <p:cNvPr id="3" name="Pladsholder til indhold 2"/>
          <p:cNvSpPr>
            <a:spLocks noGrp="1"/>
          </p:cNvSpPr>
          <p:nvPr>
            <p:ph sz="quarter" idx="12"/>
          </p:nvPr>
        </p:nvSpPr>
        <p:spPr/>
        <p:txBody>
          <a:bodyPr>
            <a:normAutofit lnSpcReduction="10000"/>
          </a:bodyPr>
          <a:lstStyle/>
          <a:p>
            <a:pPr marL="0" indent="0">
              <a:lnSpc>
                <a:spcPct val="110000"/>
              </a:lnSpc>
              <a:spcBef>
                <a:spcPts val="0"/>
              </a:spcBef>
              <a:spcAft>
                <a:spcPts val="900"/>
              </a:spcAft>
              <a:buNone/>
            </a:pPr>
            <a:r>
              <a:rPr lang="en-US" dirty="0"/>
              <a:t>Agile estimation is much about setting the expectations </a:t>
            </a:r>
            <a:r>
              <a:rPr lang="en-US" dirty="0" smtClean="0"/>
              <a:t>and </a:t>
            </a:r>
            <a:r>
              <a:rPr lang="en-US" dirty="0"/>
              <a:t>about the time required to complete </a:t>
            </a:r>
            <a:r>
              <a:rPr lang="en-US" dirty="0" smtClean="0"/>
              <a:t>the software </a:t>
            </a:r>
            <a:r>
              <a:rPr lang="en-US" dirty="0"/>
              <a:t>among </a:t>
            </a:r>
            <a:r>
              <a:rPr lang="en-US" dirty="0" smtClean="0"/>
              <a:t>the stakeholders</a:t>
            </a:r>
            <a:r>
              <a:rPr lang="en-US" dirty="0"/>
              <a:t>, the team, and the </a:t>
            </a:r>
            <a:r>
              <a:rPr lang="en-US" dirty="0" smtClean="0"/>
              <a:t>organization’s management</a:t>
            </a:r>
            <a:r>
              <a:rPr lang="en-US" dirty="0"/>
              <a:t>. </a:t>
            </a:r>
            <a:endParaRPr lang="en-US" dirty="0" smtClean="0"/>
          </a:p>
          <a:p>
            <a:pPr marL="0" indent="0">
              <a:lnSpc>
                <a:spcPct val="110000"/>
              </a:lnSpc>
              <a:spcBef>
                <a:spcPts val="0"/>
              </a:spcBef>
              <a:spcAft>
                <a:spcPts val="900"/>
              </a:spcAft>
              <a:buNone/>
            </a:pPr>
            <a:r>
              <a:rPr lang="en-US" dirty="0" smtClean="0"/>
              <a:t>If </a:t>
            </a:r>
            <a:r>
              <a:rPr lang="en-US" dirty="0"/>
              <a:t>those expectations are not realistic from </a:t>
            </a:r>
            <a:r>
              <a:rPr lang="en-US" dirty="0" smtClean="0"/>
              <a:t>the beginning </a:t>
            </a:r>
            <a:r>
              <a:rPr lang="en-US" dirty="0"/>
              <a:t>of the project, the stakeholders will not trust the team</a:t>
            </a:r>
            <a:r>
              <a:rPr lang="en-US" dirty="0" smtClean="0"/>
              <a:t>.</a:t>
            </a:r>
          </a:p>
          <a:p>
            <a:pPr marL="0" indent="0">
              <a:lnSpc>
                <a:spcPct val="110000"/>
              </a:lnSpc>
              <a:spcBef>
                <a:spcPts val="0"/>
              </a:spcBef>
              <a:spcAft>
                <a:spcPts val="900"/>
              </a:spcAft>
              <a:buNone/>
            </a:pPr>
            <a:endParaRPr lang="en-US" dirty="0"/>
          </a:p>
          <a:p>
            <a:pPr marL="0" indent="0">
              <a:lnSpc>
                <a:spcPct val="110000"/>
              </a:lnSpc>
              <a:spcBef>
                <a:spcPts val="0"/>
              </a:spcBef>
              <a:spcAft>
                <a:spcPts val="900"/>
              </a:spcAft>
              <a:buNone/>
            </a:pPr>
            <a:r>
              <a:rPr lang="en-US" dirty="0"/>
              <a:t>Estimating is about reducing </a:t>
            </a:r>
            <a:r>
              <a:rPr lang="en-US" dirty="0" smtClean="0"/>
              <a:t>the uncertainty </a:t>
            </a:r>
            <a:r>
              <a:rPr lang="en-US" dirty="0"/>
              <a:t>to a minimum, measuring the effort needed to </a:t>
            </a:r>
            <a:r>
              <a:rPr lang="en-US" dirty="0" smtClean="0"/>
              <a:t>complete the </a:t>
            </a:r>
            <a:r>
              <a:rPr lang="en-US" dirty="0"/>
              <a:t>tasks at hand and at the same time taking the complexity of </a:t>
            </a:r>
            <a:r>
              <a:rPr lang="en-US" dirty="0" smtClean="0"/>
              <a:t>the tasks </a:t>
            </a:r>
            <a:r>
              <a:rPr lang="en-US" dirty="0"/>
              <a:t>into account. In order to have a basis for our estimation, </a:t>
            </a:r>
            <a:r>
              <a:rPr lang="en-US" dirty="0" smtClean="0"/>
              <a:t>we apply </a:t>
            </a:r>
            <a:r>
              <a:rPr lang="en-US" dirty="0"/>
              <a:t>a range of tools and techniques that takes uncertainty, </a:t>
            </a:r>
            <a:r>
              <a:rPr lang="en-US" dirty="0" smtClean="0"/>
              <a:t>effort and </a:t>
            </a:r>
            <a:r>
              <a:rPr lang="en-US" dirty="0"/>
              <a:t>complexity into account.</a:t>
            </a:r>
            <a:endParaRPr lang="da-DK" dirty="0"/>
          </a:p>
        </p:txBody>
      </p:sp>
    </p:spTree>
    <p:extLst>
      <p:ext uri="{BB962C8B-B14F-4D97-AF65-F5344CB8AC3E}">
        <p14:creationId xmlns:p14="http://schemas.microsoft.com/office/powerpoint/2010/main" val="75407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tips</a:t>
            </a:r>
            <a:endParaRPr lang="da-DK" dirty="0"/>
          </a:p>
        </p:txBody>
      </p:sp>
      <p:sp>
        <p:nvSpPr>
          <p:cNvPr id="3" name="Pladsholder til indhold 2"/>
          <p:cNvSpPr>
            <a:spLocks noGrp="1"/>
          </p:cNvSpPr>
          <p:nvPr>
            <p:ph sz="quarter" idx="12"/>
          </p:nvPr>
        </p:nvSpPr>
        <p:spPr>
          <a:xfrm>
            <a:off x="510347" y="2473234"/>
            <a:ext cx="8086620" cy="3417034"/>
          </a:xfrm>
        </p:spPr>
        <p:txBody>
          <a:bodyPr/>
          <a:lstStyle/>
          <a:p>
            <a:r>
              <a:rPr lang="en-US" dirty="0" smtClean="0"/>
              <a:t>Don't estimate alone</a:t>
            </a:r>
          </a:p>
          <a:p>
            <a:r>
              <a:rPr lang="en-US" dirty="0" smtClean="0"/>
              <a:t>Estimate in a range not in exact numbers</a:t>
            </a:r>
          </a:p>
          <a:p>
            <a:r>
              <a:rPr lang="en-US" dirty="0" smtClean="0"/>
              <a:t>Add some documentation</a:t>
            </a:r>
            <a:r>
              <a:rPr lang="da-DK" dirty="0" smtClean="0"/>
              <a:t> </a:t>
            </a:r>
            <a:r>
              <a:rPr lang="en-US" dirty="0" smtClean="0"/>
              <a:t>to the estimate</a:t>
            </a:r>
          </a:p>
          <a:p>
            <a:r>
              <a:rPr lang="en-US" dirty="0" smtClean="0"/>
              <a:t>Make the triangulation (compare) with the user stories</a:t>
            </a:r>
          </a:p>
          <a:p>
            <a:r>
              <a:rPr lang="en-US" dirty="0" smtClean="0"/>
              <a:t>Use historical data for et estimate </a:t>
            </a:r>
            <a:endParaRPr lang="en-US" dirty="0"/>
          </a:p>
        </p:txBody>
      </p:sp>
      <p:pic>
        <p:nvPicPr>
          <p:cNvPr id="13314" name="Picture 2" descr="http://cdn2.hubspot.net/hub/365/file-13162366-gif/images/dilbert-carto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346" y="4914718"/>
            <a:ext cx="5687654" cy="194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9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Cone of Uncertainty - Promises</a:t>
            </a:r>
            <a:endParaRPr lang="da-DK" dirty="0"/>
          </a:p>
        </p:txBody>
      </p:sp>
      <p:pic>
        <p:nvPicPr>
          <p:cNvPr id="11266" name="Picture 2" descr="http://www.agilenutshell.com/assets/definitions/cone-of-uncertain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07" y="1813120"/>
            <a:ext cx="6561013" cy="4521779"/>
          </a:xfrm>
          <a:prstGeom prst="rect">
            <a:avLst/>
          </a:prstGeom>
          <a:noFill/>
          <a:extLst>
            <a:ext uri="{909E8E84-426E-40DD-AFC4-6F175D3DCCD1}">
              <a14:hiddenFill xmlns:a14="http://schemas.microsoft.com/office/drawing/2010/main">
                <a:solidFill>
                  <a:srgbClr val="FFFFFF"/>
                </a:solidFill>
              </a14:hiddenFill>
            </a:ext>
          </a:extLst>
        </p:spPr>
      </p:pic>
      <p:sp>
        <p:nvSpPr>
          <p:cNvPr id="5" name="Rektangel 4"/>
          <p:cNvSpPr/>
          <p:nvPr/>
        </p:nvSpPr>
        <p:spPr>
          <a:xfrm>
            <a:off x="5352641" y="6557918"/>
            <a:ext cx="3791359" cy="300082"/>
          </a:xfrm>
          <a:prstGeom prst="rect">
            <a:avLst/>
          </a:prstGeom>
        </p:spPr>
        <p:txBody>
          <a:bodyPr wrap="none">
            <a:spAutoFit/>
          </a:bodyPr>
          <a:lstStyle/>
          <a:p>
            <a:r>
              <a:rPr lang="da-DK" sz="1350" dirty="0">
                <a:solidFill>
                  <a:schemeClr val="bg1">
                    <a:lumMod val="50000"/>
                    <a:lumOff val="50000"/>
                  </a:schemeClr>
                </a:solidFill>
                <a:hlinkClick r:id="rId3"/>
              </a:rPr>
              <a:t>http://en.wikipedia.org/wiki/Cone_of_Uncertainty</a:t>
            </a:r>
            <a:r>
              <a:rPr lang="da-DK" sz="1350" dirty="0">
                <a:solidFill>
                  <a:schemeClr val="bg1">
                    <a:lumMod val="50000"/>
                    <a:lumOff val="50000"/>
                  </a:schemeClr>
                </a:solidFill>
              </a:rPr>
              <a:t> </a:t>
            </a:r>
          </a:p>
        </p:txBody>
      </p:sp>
    </p:spTree>
    <p:extLst>
      <p:ext uri="{BB962C8B-B14F-4D97-AF65-F5344CB8AC3E}">
        <p14:creationId xmlns:p14="http://schemas.microsoft.com/office/powerpoint/2010/main" val="139641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Relative sizing</a:t>
            </a:r>
            <a:endParaRPr lang="da-DK" dirty="0"/>
          </a:p>
        </p:txBody>
      </p:sp>
      <p:sp>
        <p:nvSpPr>
          <p:cNvPr id="3" name="Pladsholder til indhold 2"/>
          <p:cNvSpPr>
            <a:spLocks noGrp="1"/>
          </p:cNvSpPr>
          <p:nvPr>
            <p:ph sz="quarter" idx="12"/>
          </p:nvPr>
        </p:nvSpPr>
        <p:spPr>
          <a:xfrm>
            <a:off x="510347" y="2769326"/>
            <a:ext cx="8086620" cy="3120942"/>
          </a:xfrm>
        </p:spPr>
        <p:txBody>
          <a:bodyPr/>
          <a:lstStyle/>
          <a:p>
            <a:pPr marL="0" indent="0">
              <a:buNone/>
            </a:pPr>
            <a:r>
              <a:rPr lang="en-US" dirty="0"/>
              <a:t>The concept of relative sizing is to estimate the size of </a:t>
            </a:r>
            <a:r>
              <a:rPr lang="en-US" dirty="0" smtClean="0"/>
              <a:t>a function </a:t>
            </a:r>
            <a:r>
              <a:rPr lang="en-US" dirty="0"/>
              <a:t>or user story based on the size of another one.</a:t>
            </a:r>
            <a:endParaRPr lang="da-DK" dirty="0"/>
          </a:p>
        </p:txBody>
      </p:sp>
      <p:pic>
        <p:nvPicPr>
          <p:cNvPr id="2050" name="Picture 2" descr="https://agilewarrior.files.wordpress.com/2013/05/good-at-relative-sizing.png?w=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43" y="3916485"/>
            <a:ext cx="35718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585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indhold 5"/>
          <p:cNvSpPr>
            <a:spLocks noGrp="1"/>
          </p:cNvSpPr>
          <p:nvPr>
            <p:ph type="body" sz="quarter" idx="10"/>
          </p:nvPr>
        </p:nvSpPr>
        <p:spPr>
          <a:prstGeom prst="rect">
            <a:avLst/>
          </a:prstGeom>
        </p:spPr>
        <p:txBody>
          <a:bodyPr/>
          <a:lstStyle/>
          <a:p>
            <a:pPr marL="0" indent="0"/>
            <a:r>
              <a:rPr lang="en-US" dirty="0" err="1"/>
              <a:t>Widebrand</a:t>
            </a:r>
            <a:r>
              <a:rPr lang="en-US" dirty="0"/>
              <a:t> </a:t>
            </a:r>
            <a:r>
              <a:rPr lang="en-US" dirty="0" smtClean="0"/>
              <a:t>Delphi</a:t>
            </a:r>
            <a:endParaRPr lang="en-US" dirty="0">
              <a:solidFill>
                <a:srgbClr val="00B0F0"/>
              </a:solidFill>
            </a:endParaRPr>
          </a:p>
        </p:txBody>
      </p:sp>
      <p:sp>
        <p:nvSpPr>
          <p:cNvPr id="5" name="Pladsholder til indhold 4"/>
          <p:cNvSpPr>
            <a:spLocks noGrp="1"/>
          </p:cNvSpPr>
          <p:nvPr>
            <p:ph sz="quarter" idx="12"/>
          </p:nvPr>
        </p:nvSpPr>
        <p:spPr>
          <a:xfrm>
            <a:off x="510347" y="2339938"/>
            <a:ext cx="8086620" cy="4243742"/>
          </a:xfrm>
        </p:spPr>
        <p:txBody>
          <a:bodyPr/>
          <a:lstStyle/>
          <a:p>
            <a:pPr marL="342900" indent="-342900">
              <a:buFont typeface="+mj-lt"/>
              <a:buAutoNum type="arabicPeriod"/>
            </a:pPr>
            <a:r>
              <a:rPr lang="en-US" dirty="0">
                <a:solidFill>
                  <a:srgbClr val="00B0F0"/>
                </a:solidFill>
              </a:rPr>
              <a:t>Team Selection</a:t>
            </a:r>
          </a:p>
          <a:p>
            <a:pPr marL="342900" indent="-342900">
              <a:buFont typeface="+mj-lt"/>
              <a:buAutoNum type="arabicPeriod"/>
            </a:pPr>
            <a:r>
              <a:rPr lang="en-US" dirty="0">
                <a:solidFill>
                  <a:srgbClr val="00B0F0"/>
                </a:solidFill>
              </a:rPr>
              <a:t>Kickoff Meeting</a:t>
            </a:r>
          </a:p>
          <a:p>
            <a:pPr marL="342900" indent="-342900">
              <a:buFont typeface="+mj-lt"/>
              <a:buAutoNum type="arabicPeriod"/>
            </a:pPr>
            <a:r>
              <a:rPr lang="en-US" dirty="0">
                <a:solidFill>
                  <a:srgbClr val="00B0F0"/>
                </a:solidFill>
              </a:rPr>
              <a:t>Individual Preparation</a:t>
            </a:r>
          </a:p>
          <a:p>
            <a:pPr marL="342900" indent="-342900">
              <a:buFont typeface="+mj-lt"/>
              <a:buAutoNum type="arabicPeriod"/>
            </a:pPr>
            <a:r>
              <a:rPr lang="en-US" dirty="0">
                <a:solidFill>
                  <a:srgbClr val="00B0F0"/>
                </a:solidFill>
              </a:rPr>
              <a:t>Estimation Session</a:t>
            </a:r>
          </a:p>
          <a:p>
            <a:pPr marL="342900" indent="-342900">
              <a:buFont typeface="+mj-lt"/>
              <a:buAutoNum type="arabicPeriod"/>
            </a:pPr>
            <a:r>
              <a:rPr lang="en-US" dirty="0">
                <a:solidFill>
                  <a:srgbClr val="00B0F0"/>
                </a:solidFill>
              </a:rPr>
              <a:t>Tasks Assembly</a:t>
            </a:r>
          </a:p>
          <a:p>
            <a:pPr marL="342900" indent="-342900">
              <a:buFont typeface="+mj-lt"/>
              <a:buAutoNum type="arabicPeriod"/>
            </a:pPr>
            <a:r>
              <a:rPr lang="en-US" dirty="0">
                <a:solidFill>
                  <a:srgbClr val="00B0F0"/>
                </a:solidFill>
              </a:rPr>
              <a:t>Results </a:t>
            </a:r>
            <a:r>
              <a:rPr lang="en-US" dirty="0" smtClean="0">
                <a:solidFill>
                  <a:srgbClr val="00B0F0"/>
                </a:solidFill>
              </a:rPr>
              <a:t>Review</a:t>
            </a:r>
          </a:p>
          <a:p>
            <a:pPr marL="342900" indent="-342900">
              <a:buFont typeface="+mj-lt"/>
              <a:buAutoNum type="arabicPeriod"/>
            </a:pPr>
            <a:endParaRPr lang="en-US" dirty="0">
              <a:solidFill>
                <a:srgbClr val="00B0F0"/>
              </a:solidFill>
            </a:endParaRPr>
          </a:p>
          <a:p>
            <a:pPr marL="342900" indent="-342900">
              <a:buFont typeface="+mj-lt"/>
              <a:buAutoNum type="arabicPeriod"/>
            </a:pPr>
            <a:endParaRPr lang="en-US" dirty="0">
              <a:solidFill>
                <a:srgbClr val="00B0F0"/>
              </a:solidFill>
            </a:endParaRPr>
          </a:p>
          <a:p>
            <a:pPr marL="0" indent="0">
              <a:spcBef>
                <a:spcPts val="0"/>
              </a:spcBef>
              <a:buNone/>
            </a:pPr>
            <a:r>
              <a:rPr lang="da-DK" dirty="0" err="1" smtClean="0"/>
              <a:t>Wideband</a:t>
            </a:r>
            <a:r>
              <a:rPr lang="da-DK" dirty="0" smtClean="0"/>
              <a:t> </a:t>
            </a:r>
            <a:r>
              <a:rPr lang="da-DK" dirty="0"/>
              <a:t>Delphi is </a:t>
            </a:r>
            <a:r>
              <a:rPr lang="da-DK" dirty="0" smtClean="0"/>
              <a:t>a </a:t>
            </a:r>
            <a:r>
              <a:rPr lang="en-US" dirty="0" smtClean="0"/>
              <a:t>repeatable </a:t>
            </a:r>
            <a:r>
              <a:rPr lang="en-US" dirty="0"/>
              <a:t>estimation process because it consists of a </a:t>
            </a:r>
            <a:r>
              <a:rPr lang="en-US" dirty="0" smtClean="0"/>
              <a:t>straightforward set </a:t>
            </a:r>
            <a:r>
              <a:rPr lang="en-US" dirty="0"/>
              <a:t>of steps that can be performed the same way each </a:t>
            </a:r>
            <a:r>
              <a:rPr lang="en-US" dirty="0" smtClean="0"/>
              <a:t>time</a:t>
            </a:r>
            <a:endParaRPr lang="da-DK" dirty="0"/>
          </a:p>
        </p:txBody>
      </p:sp>
      <p:sp>
        <p:nvSpPr>
          <p:cNvPr id="7" name="Tekstfelt 6"/>
          <p:cNvSpPr txBox="1"/>
          <p:nvPr/>
        </p:nvSpPr>
        <p:spPr>
          <a:xfrm>
            <a:off x="6902815" y="5403327"/>
            <a:ext cx="2185803" cy="507831"/>
          </a:xfrm>
          <a:prstGeom prst="rect">
            <a:avLst/>
          </a:prstGeom>
          <a:noFill/>
        </p:spPr>
        <p:txBody>
          <a:bodyPr wrap="square" rtlCol="0">
            <a:spAutoFit/>
          </a:bodyPr>
          <a:lstStyle/>
          <a:p>
            <a:r>
              <a:rPr lang="en-US" sz="900" dirty="0">
                <a:solidFill>
                  <a:schemeClr val="bg1">
                    <a:lumMod val="50000"/>
                    <a:lumOff val="50000"/>
                  </a:schemeClr>
                </a:solidFill>
              </a:rPr>
              <a:t>Named after the Oracle at Delphi. </a:t>
            </a:r>
          </a:p>
          <a:p>
            <a:r>
              <a:rPr lang="en-US" sz="900" dirty="0">
                <a:solidFill>
                  <a:schemeClr val="bg1">
                    <a:lumMod val="50000"/>
                    <a:lumOff val="50000"/>
                  </a:schemeClr>
                </a:solidFill>
              </a:rPr>
              <a:t>The Oracle would answer any question that we asked, typical very cryptically.</a:t>
            </a:r>
          </a:p>
        </p:txBody>
      </p:sp>
      <p:pic>
        <p:nvPicPr>
          <p:cNvPr id="10242" name="Picture 2" descr="http://image.slidesharecdn.com/tr-140714103136-phpapp02/95/test-estimation-in-practice-49-638.jpg?cb=1405333970"/>
          <p:cNvPicPr>
            <a:picLocks noChangeAspect="1" noChangeArrowheads="1"/>
          </p:cNvPicPr>
          <p:nvPr/>
        </p:nvPicPr>
        <p:blipFill rotWithShape="1">
          <a:blip r:embed="rId2">
            <a:extLst>
              <a:ext uri="{28A0092B-C50C-407E-A947-70E740481C1C}">
                <a14:useLocalDpi xmlns:a14="http://schemas.microsoft.com/office/drawing/2010/main" val="0"/>
              </a:ext>
            </a:extLst>
          </a:blip>
          <a:srcRect t="23738" b="25434"/>
          <a:stretch/>
        </p:blipFill>
        <p:spPr bwMode="auto">
          <a:xfrm>
            <a:off x="4040641" y="2427115"/>
            <a:ext cx="4881940" cy="186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0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nning Poker Card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989" y="5010412"/>
            <a:ext cx="1962755" cy="1759712"/>
          </a:xfrm>
          <a:prstGeom prst="rect">
            <a:avLst/>
          </a:prstGeom>
          <a:noFill/>
          <a:extLst>
            <a:ext uri="{909E8E84-426E-40DD-AFC4-6F175D3DCCD1}">
              <a14:hiddenFill xmlns:a14="http://schemas.microsoft.com/office/drawing/2010/main">
                <a:solidFill>
                  <a:srgbClr val="FFFFFF"/>
                </a:solidFill>
              </a14:hiddenFill>
            </a:ext>
          </a:extLst>
        </p:spPr>
      </p:pic>
      <p:sp>
        <p:nvSpPr>
          <p:cNvPr id="8" name="Pladsholder til indhold 7"/>
          <p:cNvSpPr>
            <a:spLocks noGrp="1"/>
          </p:cNvSpPr>
          <p:nvPr>
            <p:ph type="body" sz="quarter" idx="10"/>
          </p:nvPr>
        </p:nvSpPr>
        <p:spPr/>
        <p:txBody>
          <a:bodyPr>
            <a:normAutofit/>
          </a:bodyPr>
          <a:lstStyle/>
          <a:p>
            <a:pPr marL="0" indent="0">
              <a:lnSpc>
                <a:spcPct val="120000"/>
              </a:lnSpc>
              <a:spcBef>
                <a:spcPts val="0"/>
              </a:spcBef>
              <a:spcAft>
                <a:spcPts val="450"/>
              </a:spcAft>
            </a:pPr>
            <a:r>
              <a:rPr lang="da-DK" dirty="0"/>
              <a:t>Planning Poker</a:t>
            </a:r>
            <a:endParaRPr lang="da-DK" dirty="0">
              <a:solidFill>
                <a:srgbClr val="00B0F0"/>
              </a:solidFill>
            </a:endParaRPr>
          </a:p>
        </p:txBody>
      </p:sp>
      <p:sp>
        <p:nvSpPr>
          <p:cNvPr id="7" name="Pladsholder til indhold 6"/>
          <p:cNvSpPr>
            <a:spLocks noGrp="1"/>
          </p:cNvSpPr>
          <p:nvPr>
            <p:ph sz="quarter" idx="12"/>
          </p:nvPr>
        </p:nvSpPr>
        <p:spPr/>
        <p:txBody>
          <a:bodyPr>
            <a:normAutofit fontScale="85000" lnSpcReduction="10000"/>
          </a:bodyPr>
          <a:lstStyle/>
          <a:p>
            <a:pPr>
              <a:lnSpc>
                <a:spcPct val="120000"/>
              </a:lnSpc>
              <a:spcBef>
                <a:spcPts val="0"/>
              </a:spcBef>
              <a:spcAft>
                <a:spcPts val="450"/>
              </a:spcAft>
            </a:pPr>
            <a:r>
              <a:rPr lang="en-US" dirty="0">
                <a:solidFill>
                  <a:schemeClr val="tx1"/>
                </a:solidFill>
              </a:rPr>
              <a:t>Individual stories are presented for estimation.</a:t>
            </a:r>
          </a:p>
          <a:p>
            <a:pPr>
              <a:lnSpc>
                <a:spcPct val="120000"/>
              </a:lnSpc>
              <a:spcBef>
                <a:spcPts val="0"/>
              </a:spcBef>
              <a:spcAft>
                <a:spcPts val="450"/>
              </a:spcAft>
            </a:pPr>
            <a:r>
              <a:rPr lang="en-US" dirty="0">
                <a:solidFill>
                  <a:schemeClr val="tx1"/>
                </a:solidFill>
              </a:rPr>
              <a:t>After a period of discussion, each participant chooses from his own deck the numbered card that represents his estimate of how much work is involved in the story under discussion.</a:t>
            </a:r>
          </a:p>
          <a:p>
            <a:pPr>
              <a:lnSpc>
                <a:spcPct val="120000"/>
              </a:lnSpc>
              <a:spcBef>
                <a:spcPts val="0"/>
              </a:spcBef>
              <a:spcAft>
                <a:spcPts val="450"/>
              </a:spcAft>
            </a:pPr>
            <a:r>
              <a:rPr lang="en-US" dirty="0">
                <a:solidFill>
                  <a:schemeClr val="tx1"/>
                </a:solidFill>
              </a:rPr>
              <a:t>All estimates are kept private until each participant has chosen a </a:t>
            </a:r>
            <a:r>
              <a:rPr lang="da-DK" dirty="0">
                <a:solidFill>
                  <a:schemeClr val="tx1"/>
                </a:solidFill>
              </a:rPr>
              <a:t>card.</a:t>
            </a:r>
          </a:p>
          <a:p>
            <a:pPr>
              <a:lnSpc>
                <a:spcPct val="120000"/>
              </a:lnSpc>
              <a:spcBef>
                <a:spcPts val="0"/>
              </a:spcBef>
              <a:spcAft>
                <a:spcPts val="450"/>
              </a:spcAft>
            </a:pPr>
            <a:r>
              <a:rPr lang="en-US" dirty="0">
                <a:solidFill>
                  <a:schemeClr val="tx1"/>
                </a:solidFill>
              </a:rPr>
              <a:t>Finally, all estimates are revealed and discussion can begin again.</a:t>
            </a:r>
            <a:endParaRPr lang="da-DK" dirty="0">
              <a:solidFill>
                <a:schemeClr val="tx1"/>
              </a:solidFill>
            </a:endParaRPr>
          </a:p>
          <a:p>
            <a:pPr marL="0" indent="0">
              <a:lnSpc>
                <a:spcPct val="120000"/>
              </a:lnSpc>
              <a:spcBef>
                <a:spcPts val="0"/>
              </a:spcBef>
              <a:spcAft>
                <a:spcPts val="900"/>
              </a:spcAft>
              <a:buNone/>
            </a:pPr>
            <a:endParaRPr lang="en-US" dirty="0" smtClean="0"/>
          </a:p>
          <a:p>
            <a:pPr marL="0" indent="0">
              <a:lnSpc>
                <a:spcPct val="120000"/>
              </a:lnSpc>
              <a:spcBef>
                <a:spcPts val="0"/>
              </a:spcBef>
              <a:spcAft>
                <a:spcPts val="900"/>
              </a:spcAft>
              <a:buNone/>
            </a:pPr>
            <a:r>
              <a:rPr lang="en-US" dirty="0" smtClean="0"/>
              <a:t>Planning </a:t>
            </a:r>
            <a:r>
              <a:rPr lang="en-US" dirty="0"/>
              <a:t>poker is a full planning process that combines </a:t>
            </a:r>
            <a:r>
              <a:rPr lang="en-US" dirty="0" smtClean="0"/>
              <a:t>estimation with </a:t>
            </a:r>
            <a:r>
              <a:rPr lang="en-US" dirty="0"/>
              <a:t>identifying the scope of the project and the tasks required </a:t>
            </a:r>
            <a:r>
              <a:rPr lang="en-US" dirty="0" smtClean="0"/>
              <a:t>to complete </a:t>
            </a:r>
            <a:r>
              <a:rPr lang="en-US" dirty="0"/>
              <a:t>the project. </a:t>
            </a:r>
            <a:endParaRPr lang="en-US" dirty="0" smtClean="0"/>
          </a:p>
          <a:p>
            <a:pPr marL="0" indent="0">
              <a:lnSpc>
                <a:spcPct val="120000"/>
              </a:lnSpc>
              <a:spcBef>
                <a:spcPts val="0"/>
              </a:spcBef>
              <a:spcAft>
                <a:spcPts val="900"/>
              </a:spcAft>
              <a:buNone/>
            </a:pPr>
            <a:r>
              <a:rPr lang="en-US" dirty="0" smtClean="0"/>
              <a:t>Similar </a:t>
            </a:r>
            <a:r>
              <a:rPr lang="en-US" dirty="0"/>
              <a:t>to relative sizing, planning poker is </a:t>
            </a:r>
            <a:r>
              <a:rPr lang="en-US" dirty="0" smtClean="0"/>
              <a:t>an estimating </a:t>
            </a:r>
            <a:r>
              <a:rPr lang="en-US" dirty="0"/>
              <a:t>technique used </a:t>
            </a:r>
            <a:r>
              <a:rPr lang="en-US" dirty="0" smtClean="0"/>
              <a:t>to achieve </a:t>
            </a:r>
            <a:r>
              <a:rPr lang="en-US" dirty="0"/>
              <a:t>consensus on </a:t>
            </a:r>
            <a:r>
              <a:rPr lang="en-US" dirty="0" smtClean="0"/>
              <a:t>work estimate</a:t>
            </a:r>
            <a:r>
              <a:rPr lang="en-US" dirty="0"/>
              <a:t>.</a:t>
            </a:r>
            <a:endParaRPr lang="da-DK" dirty="0"/>
          </a:p>
        </p:txBody>
      </p:sp>
    </p:spTree>
    <p:extLst>
      <p:ext uri="{BB962C8B-B14F-4D97-AF65-F5344CB8AC3E}">
        <p14:creationId xmlns:p14="http://schemas.microsoft.com/office/powerpoint/2010/main" val="248118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type="body" sz="quarter" idx="10"/>
          </p:nvPr>
        </p:nvSpPr>
        <p:spPr/>
        <p:txBody>
          <a:bodyPr>
            <a:normAutofit/>
          </a:bodyPr>
          <a:lstStyle/>
          <a:p>
            <a:pPr marL="0" indent="0">
              <a:spcBef>
                <a:spcPts val="0"/>
              </a:spcBef>
              <a:spcAft>
                <a:spcPts val="450"/>
              </a:spcAft>
            </a:pPr>
            <a:r>
              <a:rPr lang="da-DK" dirty="0" err="1"/>
              <a:t>Affinity</a:t>
            </a:r>
            <a:r>
              <a:rPr lang="da-DK" dirty="0"/>
              <a:t> </a:t>
            </a:r>
            <a:r>
              <a:rPr lang="da-DK" dirty="0" err="1"/>
              <a:t>Estimation</a:t>
            </a:r>
            <a:endParaRPr lang="da-DK" dirty="0"/>
          </a:p>
        </p:txBody>
      </p:sp>
      <p:sp>
        <p:nvSpPr>
          <p:cNvPr id="3" name="Pladsholder til indhold 2"/>
          <p:cNvSpPr>
            <a:spLocks noGrp="1"/>
          </p:cNvSpPr>
          <p:nvPr>
            <p:ph sz="quarter" idx="12"/>
          </p:nvPr>
        </p:nvSpPr>
        <p:spPr/>
        <p:txBody>
          <a:bodyPr/>
          <a:lstStyle/>
          <a:p>
            <a:pPr marL="0" indent="0">
              <a:buNone/>
            </a:pPr>
            <a:r>
              <a:rPr lang="en-US" dirty="0"/>
              <a:t>Affinity estimating </a:t>
            </a:r>
            <a:r>
              <a:rPr lang="en-US" dirty="0" smtClean="0"/>
              <a:t>uses t-shirts </a:t>
            </a:r>
            <a:r>
              <a:rPr lang="en-US" dirty="0"/>
              <a:t>or coffee cups </a:t>
            </a:r>
            <a:r>
              <a:rPr lang="en-US" dirty="0" smtClean="0"/>
              <a:t>size from:</a:t>
            </a:r>
          </a:p>
          <a:p>
            <a:pPr marL="0" indent="0">
              <a:buNone/>
            </a:pPr>
            <a:endParaRPr lang="en-US" dirty="0" smtClean="0"/>
          </a:p>
          <a:p>
            <a:pPr marL="0" indent="0">
              <a:buNone/>
            </a:pPr>
            <a:endParaRPr lang="en-US" dirty="0" smtClean="0"/>
          </a:p>
          <a:p>
            <a:pPr marL="1166813" indent="-342900">
              <a:buFont typeface="+mj-lt"/>
              <a:buAutoNum type="arabicPeriod"/>
            </a:pPr>
            <a:r>
              <a:rPr lang="en-US" dirty="0" smtClean="0"/>
              <a:t>S</a:t>
            </a:r>
          </a:p>
          <a:p>
            <a:pPr marL="1166813" indent="-342900">
              <a:buFont typeface="+mj-lt"/>
              <a:buAutoNum type="arabicPeriod"/>
            </a:pPr>
            <a:r>
              <a:rPr lang="en-US" dirty="0" smtClean="0"/>
              <a:t>M</a:t>
            </a:r>
          </a:p>
          <a:p>
            <a:pPr marL="1166813" indent="-342900">
              <a:buFont typeface="+mj-lt"/>
              <a:buAutoNum type="arabicPeriod"/>
            </a:pPr>
            <a:r>
              <a:rPr lang="en-US" dirty="0" smtClean="0"/>
              <a:t>L </a:t>
            </a:r>
            <a:endParaRPr lang="en-US" dirty="0"/>
          </a:p>
          <a:p>
            <a:pPr marL="1166813" indent="-342900">
              <a:buFont typeface="+mj-lt"/>
              <a:buAutoNum type="arabicPeriod"/>
            </a:pPr>
            <a:r>
              <a:rPr lang="en-US" dirty="0" smtClean="0"/>
              <a:t>XL</a:t>
            </a:r>
          </a:p>
          <a:p>
            <a:pPr marL="0" indent="0">
              <a:buNone/>
            </a:pPr>
            <a:endParaRPr lang="en-US" dirty="0"/>
          </a:p>
          <a:p>
            <a:pPr marL="0" indent="0">
              <a:buNone/>
            </a:pPr>
            <a:endParaRPr lang="da-DK" dirty="0"/>
          </a:p>
        </p:txBody>
      </p:sp>
      <p:pic>
        <p:nvPicPr>
          <p:cNvPr id="4098" name="Picture 2" descr="http://www.leadingagile.com/wp/wp-content/uploads/2014/05/Story-Estimation-Affinity-Grouping.png?ae7d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144" y="3040627"/>
            <a:ext cx="1653640" cy="165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0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a:t>Affinity Estimation</a:t>
            </a:r>
            <a:endParaRPr lang="da-DK" dirty="0"/>
          </a:p>
        </p:txBody>
      </p:sp>
      <p:sp>
        <p:nvSpPr>
          <p:cNvPr id="3" name="Pladsholder til indhold 2"/>
          <p:cNvSpPr>
            <a:spLocks noGrp="1"/>
          </p:cNvSpPr>
          <p:nvPr>
            <p:ph sz="quarter" idx="12"/>
          </p:nvPr>
        </p:nvSpPr>
        <p:spPr/>
        <p:txBody>
          <a:bodyPr>
            <a:normAutofit fontScale="92500" lnSpcReduction="10000"/>
          </a:bodyPr>
          <a:lstStyle/>
          <a:p>
            <a:pPr marL="0" indent="0">
              <a:spcBef>
                <a:spcPts val="0"/>
              </a:spcBef>
              <a:spcAft>
                <a:spcPts val="450"/>
              </a:spcAft>
              <a:buNone/>
            </a:pPr>
            <a:r>
              <a:rPr lang="en-US" dirty="0" smtClean="0"/>
              <a:t>Each stories is valued in terms of:</a:t>
            </a:r>
          </a:p>
          <a:p>
            <a:pPr marL="0" indent="0">
              <a:spcBef>
                <a:spcPts val="0"/>
              </a:spcBef>
              <a:spcAft>
                <a:spcPts val="450"/>
              </a:spcAft>
              <a:buNone/>
            </a:pPr>
            <a:endParaRPr lang="en-US" dirty="0" smtClean="0"/>
          </a:p>
          <a:p>
            <a:pPr marL="1076325">
              <a:spcBef>
                <a:spcPts val="0"/>
              </a:spcBef>
              <a:spcAft>
                <a:spcPts val="450"/>
              </a:spcAft>
            </a:pPr>
            <a:r>
              <a:rPr lang="en-US" dirty="0" smtClean="0">
                <a:solidFill>
                  <a:srgbClr val="00B0F0"/>
                </a:solidFill>
              </a:rPr>
              <a:t>User interface</a:t>
            </a:r>
          </a:p>
          <a:p>
            <a:pPr marL="1076325">
              <a:spcBef>
                <a:spcPts val="0"/>
              </a:spcBef>
              <a:spcAft>
                <a:spcPts val="450"/>
              </a:spcAft>
            </a:pPr>
            <a:r>
              <a:rPr lang="en-US" dirty="0" smtClean="0">
                <a:solidFill>
                  <a:srgbClr val="00B0F0"/>
                </a:solidFill>
              </a:rPr>
              <a:t>Business logic</a:t>
            </a:r>
          </a:p>
          <a:p>
            <a:pPr marL="1076325">
              <a:spcBef>
                <a:spcPts val="0"/>
              </a:spcBef>
              <a:spcAft>
                <a:spcPts val="450"/>
              </a:spcAft>
            </a:pPr>
            <a:r>
              <a:rPr lang="en-US" dirty="0" smtClean="0">
                <a:solidFill>
                  <a:srgbClr val="00B0F0"/>
                </a:solidFill>
              </a:rPr>
              <a:t>Data/Integration</a:t>
            </a:r>
          </a:p>
          <a:p>
            <a:pPr marL="1076325">
              <a:spcBef>
                <a:spcPts val="0"/>
              </a:spcBef>
              <a:spcAft>
                <a:spcPts val="450"/>
              </a:spcAft>
            </a:pPr>
            <a:r>
              <a:rPr lang="en-US" dirty="0" smtClean="0">
                <a:solidFill>
                  <a:srgbClr val="00B0F0"/>
                </a:solidFill>
              </a:rPr>
              <a:t>Testing</a:t>
            </a:r>
          </a:p>
          <a:p>
            <a:pPr>
              <a:spcBef>
                <a:spcPts val="0"/>
              </a:spcBef>
              <a:spcAft>
                <a:spcPts val="450"/>
              </a:spcAft>
            </a:pPr>
            <a:endParaRPr lang="en-US" dirty="0" smtClean="0"/>
          </a:p>
          <a:p>
            <a:pPr marL="0" indent="0">
              <a:spcBef>
                <a:spcPts val="0"/>
              </a:spcBef>
              <a:spcAft>
                <a:spcPts val="450"/>
              </a:spcAft>
              <a:buNone/>
            </a:pPr>
            <a:r>
              <a:rPr lang="en-US" dirty="0" smtClean="0"/>
              <a:t>The values of each stories are ranked from low, medium, high to complex with the values of none, 1, 2, 3 and 4.</a:t>
            </a:r>
          </a:p>
          <a:p>
            <a:pPr marL="0" indent="0">
              <a:spcBef>
                <a:spcPts val="0"/>
              </a:spcBef>
              <a:spcAft>
                <a:spcPts val="450"/>
              </a:spcAft>
              <a:buNone/>
            </a:pPr>
            <a:endParaRPr lang="en-US" dirty="0" smtClean="0"/>
          </a:p>
          <a:p>
            <a:pPr marL="0" indent="0">
              <a:spcBef>
                <a:spcPts val="0"/>
              </a:spcBef>
              <a:spcAft>
                <a:spcPts val="450"/>
              </a:spcAft>
              <a:buNone/>
            </a:pPr>
            <a:r>
              <a:rPr lang="en-US" dirty="0" smtClean="0"/>
              <a:t>Each </a:t>
            </a:r>
            <a:r>
              <a:rPr lang="en-US" dirty="0"/>
              <a:t>story </a:t>
            </a:r>
            <a:r>
              <a:rPr lang="en-US" dirty="0" smtClean="0"/>
              <a:t>receive total </a:t>
            </a:r>
            <a:r>
              <a:rPr lang="en-US" dirty="0"/>
              <a:t>points from none to </a:t>
            </a:r>
            <a:r>
              <a:rPr lang="en-US" dirty="0" smtClean="0"/>
              <a:t>16. Stories are distributed into </a:t>
            </a:r>
            <a:r>
              <a:rPr lang="en-US" dirty="0"/>
              <a:t>buckets of </a:t>
            </a:r>
            <a:r>
              <a:rPr lang="en-US" dirty="0" smtClean="0"/>
              <a:t>various </a:t>
            </a:r>
            <a:r>
              <a:rPr lang="en-US" dirty="0" smtClean="0"/>
              <a:t>sizes </a:t>
            </a:r>
            <a:r>
              <a:rPr lang="en-US" dirty="0"/>
              <a:t>and the bucket with the total score of 3 might be called medium.</a:t>
            </a:r>
          </a:p>
          <a:p>
            <a:pPr marL="0" indent="0">
              <a:buNone/>
            </a:pPr>
            <a:endParaRPr lang="da-DK" dirty="0"/>
          </a:p>
        </p:txBody>
      </p:sp>
      <p:sp>
        <p:nvSpPr>
          <p:cNvPr id="5" name="Pladsholder til slidenummer 4"/>
          <p:cNvSpPr>
            <a:spLocks noGrp="1"/>
          </p:cNvSpPr>
          <p:nvPr>
            <p:ph type="sldNum" sz="quarter" idx="4294967295"/>
          </p:nvPr>
        </p:nvSpPr>
        <p:spPr>
          <a:xfrm>
            <a:off x="7942263" y="142875"/>
            <a:ext cx="1201737" cy="1092200"/>
          </a:xfrm>
          <a:prstGeom prst="rect">
            <a:avLst/>
          </a:prstGeom>
        </p:spPr>
        <p:txBody>
          <a:bodyPr/>
          <a:lstStyle/>
          <a:p>
            <a:fld id="{F830FF7F-3C14-45D7-BC57-C2A0C1F05E91}" type="slidenum">
              <a:rPr lang="da-DK" smtClean="0"/>
              <a:t>48</a:t>
            </a:fld>
            <a:endParaRPr lang="da-DK"/>
          </a:p>
        </p:txBody>
      </p:sp>
    </p:spTree>
    <p:extLst>
      <p:ext uri="{BB962C8B-B14F-4D97-AF65-F5344CB8AC3E}">
        <p14:creationId xmlns:p14="http://schemas.microsoft.com/office/powerpoint/2010/main" val="135963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Bottom up/Top down estimation</a:t>
            </a:r>
            <a:endParaRPr lang="da-DK" dirty="0"/>
          </a:p>
        </p:txBody>
      </p:sp>
      <p:sp>
        <p:nvSpPr>
          <p:cNvPr id="3" name="Pladsholder til indhold 2"/>
          <p:cNvSpPr>
            <a:spLocks noGrp="1"/>
          </p:cNvSpPr>
          <p:nvPr>
            <p:ph sz="quarter" idx="12"/>
          </p:nvPr>
        </p:nvSpPr>
        <p:spPr>
          <a:xfrm>
            <a:off x="510347" y="2116875"/>
            <a:ext cx="5881744" cy="3773393"/>
          </a:xfrm>
        </p:spPr>
        <p:txBody>
          <a:bodyPr>
            <a:normAutofit lnSpcReduction="10000"/>
          </a:bodyPr>
          <a:lstStyle/>
          <a:p>
            <a:pPr marL="0" indent="0">
              <a:spcBef>
                <a:spcPts val="0"/>
              </a:spcBef>
              <a:spcAft>
                <a:spcPts val="900"/>
              </a:spcAft>
              <a:buNone/>
            </a:pPr>
            <a:r>
              <a:rPr lang="en-US" dirty="0"/>
              <a:t>When we estimate from activity level and up through the </a:t>
            </a:r>
            <a:r>
              <a:rPr lang="en-US" dirty="0" smtClean="0"/>
              <a:t>work breakdown </a:t>
            </a:r>
            <a:r>
              <a:rPr lang="en-US" dirty="0"/>
              <a:t>structure, it is called </a:t>
            </a:r>
            <a:r>
              <a:rPr lang="en-US" dirty="0">
                <a:solidFill>
                  <a:srgbClr val="00B0F0"/>
                </a:solidFill>
              </a:rPr>
              <a:t>bottom up </a:t>
            </a:r>
            <a:r>
              <a:rPr lang="en-US" dirty="0"/>
              <a:t>estimates</a:t>
            </a:r>
            <a:r>
              <a:rPr lang="en-US" dirty="0" smtClean="0"/>
              <a:t>.</a:t>
            </a:r>
          </a:p>
          <a:p>
            <a:pPr marL="0" indent="0">
              <a:spcBef>
                <a:spcPts val="0"/>
              </a:spcBef>
              <a:spcAft>
                <a:spcPts val="900"/>
              </a:spcAft>
              <a:buNone/>
            </a:pPr>
            <a:endParaRPr lang="en-US" dirty="0"/>
          </a:p>
          <a:p>
            <a:pPr marL="0" indent="0">
              <a:spcBef>
                <a:spcPts val="0"/>
              </a:spcBef>
              <a:spcAft>
                <a:spcPts val="900"/>
              </a:spcAft>
              <a:buNone/>
            </a:pPr>
            <a:r>
              <a:rPr lang="da-DK" dirty="0"/>
              <a:t>In Agile </a:t>
            </a:r>
            <a:r>
              <a:rPr lang="da-DK" dirty="0" err="1" smtClean="0"/>
              <a:t>we</a:t>
            </a:r>
            <a:r>
              <a:rPr lang="da-DK" dirty="0" smtClean="0"/>
              <a:t> </a:t>
            </a:r>
            <a:r>
              <a:rPr lang="en-US" dirty="0" smtClean="0"/>
              <a:t>do </a:t>
            </a:r>
            <a:r>
              <a:rPr lang="en-US" dirty="0"/>
              <a:t>not use bottom up estimation but </a:t>
            </a:r>
            <a:r>
              <a:rPr lang="en-US" dirty="0">
                <a:solidFill>
                  <a:srgbClr val="00B0F0"/>
                </a:solidFill>
              </a:rPr>
              <a:t>top down </a:t>
            </a:r>
            <a:r>
              <a:rPr lang="en-US" dirty="0"/>
              <a:t>estimation</a:t>
            </a:r>
            <a:r>
              <a:rPr lang="en-US" dirty="0" smtClean="0"/>
              <a:t>.</a:t>
            </a:r>
          </a:p>
          <a:p>
            <a:pPr marL="0" indent="0">
              <a:spcBef>
                <a:spcPts val="0"/>
              </a:spcBef>
              <a:spcAft>
                <a:spcPts val="900"/>
              </a:spcAft>
              <a:buNone/>
            </a:pPr>
            <a:endParaRPr lang="en-US" dirty="0"/>
          </a:p>
          <a:p>
            <a:pPr marL="0" indent="0">
              <a:lnSpc>
                <a:spcPct val="110000"/>
              </a:lnSpc>
              <a:spcBef>
                <a:spcPts val="0"/>
              </a:spcBef>
              <a:buNone/>
            </a:pPr>
            <a:r>
              <a:rPr lang="en-US" dirty="0"/>
              <a:t>Often the team will be involved when estimating a release. </a:t>
            </a:r>
            <a:r>
              <a:rPr lang="en-US" dirty="0" smtClean="0"/>
              <a:t>The release </a:t>
            </a:r>
            <a:r>
              <a:rPr lang="en-US" dirty="0"/>
              <a:t>will be broken down into iterations and iterations into </a:t>
            </a:r>
            <a:r>
              <a:rPr lang="en-US" dirty="0" smtClean="0"/>
              <a:t>daily packages</a:t>
            </a:r>
            <a:r>
              <a:rPr lang="en-US" dirty="0"/>
              <a:t>. This implies that we will get </a:t>
            </a:r>
            <a:r>
              <a:rPr lang="en-US" dirty="0" smtClean="0"/>
              <a:t>more refined </a:t>
            </a:r>
            <a:r>
              <a:rPr lang="en-US" dirty="0"/>
              <a:t>estimates as </a:t>
            </a:r>
            <a:r>
              <a:rPr lang="en-US" dirty="0" smtClean="0"/>
              <a:t>we </a:t>
            </a:r>
            <a:r>
              <a:rPr lang="da-DK" dirty="0" err="1" smtClean="0"/>
              <a:t>move</a:t>
            </a:r>
            <a:r>
              <a:rPr lang="da-DK" dirty="0" smtClean="0"/>
              <a:t> on.</a:t>
            </a:r>
            <a:endParaRPr lang="da-DK" dirty="0"/>
          </a:p>
        </p:txBody>
      </p:sp>
      <p:pic>
        <p:nvPicPr>
          <p:cNvPr id="8194" name="Picture 2" descr="http://www.ogj.com/content/dam/ogj/print-articles/volume-113/jan-05/z150105OGJdka01.jpg"/>
          <p:cNvPicPr>
            <a:picLocks noChangeAspect="1" noChangeArrowheads="1"/>
          </p:cNvPicPr>
          <p:nvPr/>
        </p:nvPicPr>
        <p:blipFill rotWithShape="1">
          <a:blip r:embed="rId2">
            <a:extLst>
              <a:ext uri="{28A0092B-C50C-407E-A947-70E740481C1C}">
                <a14:useLocalDpi xmlns:a14="http://schemas.microsoft.com/office/drawing/2010/main" val="0"/>
              </a:ext>
            </a:extLst>
          </a:blip>
          <a:srcRect t="5914"/>
          <a:stretch/>
        </p:blipFill>
        <p:spPr bwMode="auto">
          <a:xfrm>
            <a:off x="6579384" y="2587455"/>
            <a:ext cx="2366569" cy="283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7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In a </a:t>
            </a:r>
            <a:r>
              <a:rPr lang="da-DK" dirty="0" err="1" smtClean="0"/>
              <a:t>Nutshell</a:t>
            </a:r>
            <a:endParaRPr lang="da-DK" dirty="0"/>
          </a:p>
        </p:txBody>
      </p:sp>
      <p:pic>
        <p:nvPicPr>
          <p:cNvPr id="8" name="zIPv-Ym2n1E"/>
          <p:cNvPicPr>
            <a:picLocks noGrp="1" noRot="1" noChangeAspect="1"/>
          </p:cNvPicPr>
          <p:nvPr>
            <p:ph sz="quarter" idx="12"/>
            <a:videoFile r:link="rId1"/>
          </p:nvPr>
        </p:nvPicPr>
        <p:blipFill>
          <a:blip r:embed="rId3"/>
          <a:stretch>
            <a:fillRect/>
          </a:stretch>
        </p:blipFill>
        <p:spPr>
          <a:xfrm>
            <a:off x="663885" y="1883459"/>
            <a:ext cx="7779543" cy="4375993"/>
          </a:xfrm>
          <a:prstGeom prst="rect">
            <a:avLst/>
          </a:prstGeom>
        </p:spPr>
      </p:pic>
    </p:spTree>
    <p:extLst>
      <p:ext uri="{BB962C8B-B14F-4D97-AF65-F5344CB8AC3E}">
        <p14:creationId xmlns:p14="http://schemas.microsoft.com/office/powerpoint/2010/main" val="2122570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Three-point </a:t>
            </a:r>
            <a:r>
              <a:rPr lang="da-DK" dirty="0" err="1"/>
              <a:t>estimation</a:t>
            </a:r>
            <a:endParaRPr lang="da-DK" dirty="0"/>
          </a:p>
        </p:txBody>
      </p:sp>
      <p:sp>
        <p:nvSpPr>
          <p:cNvPr id="3" name="Pladsholder til indhold 2"/>
          <p:cNvSpPr>
            <a:spLocks noGrp="1"/>
          </p:cNvSpPr>
          <p:nvPr>
            <p:ph sz="quarter" idx="12"/>
          </p:nvPr>
        </p:nvSpPr>
        <p:spPr>
          <a:xfrm>
            <a:off x="510347" y="1602378"/>
            <a:ext cx="8086620" cy="5059680"/>
          </a:xfrm>
        </p:spPr>
        <p:txBody>
          <a:bodyPr/>
          <a:lstStyle/>
          <a:p>
            <a:pPr marL="0" indent="0">
              <a:buNone/>
            </a:pPr>
            <a:r>
              <a:rPr lang="en-US" sz="1600" dirty="0"/>
              <a:t>The three-point estimation technique is used in management and information systems applications for the construction of an approximate probability distribution representing the outcome of future events, based on very limited </a:t>
            </a:r>
            <a:r>
              <a:rPr lang="en-US" sz="1600" dirty="0" smtClean="0"/>
              <a:t>information</a:t>
            </a:r>
          </a:p>
          <a:p>
            <a:pPr marL="0" indent="0">
              <a:buNone/>
            </a:pPr>
            <a:endParaRPr lang="da-DK"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r>
              <a:rPr lang="en-US" sz="1600" b="1" dirty="0" smtClean="0"/>
              <a:t>Estimate</a:t>
            </a:r>
          </a:p>
          <a:p>
            <a:pPr marL="539750" indent="-257175"/>
            <a:r>
              <a:rPr lang="en-US" sz="1600" dirty="0" smtClean="0"/>
              <a:t>E </a:t>
            </a:r>
            <a:r>
              <a:rPr lang="en-US" sz="1600" dirty="0"/>
              <a:t>= (b + 4*m + w)/</a:t>
            </a:r>
            <a:r>
              <a:rPr lang="en-US" sz="1600" dirty="0" smtClean="0"/>
              <a:t>6</a:t>
            </a:r>
          </a:p>
          <a:p>
            <a:pPr marL="539750" indent="-257175"/>
            <a:r>
              <a:rPr lang="en-US" sz="1600" dirty="0" smtClean="0"/>
              <a:t>The </a:t>
            </a:r>
            <a:r>
              <a:rPr lang="en-US" sz="1600" dirty="0"/>
              <a:t>estimate is a weighted average taking in to consideration both worst case and best case </a:t>
            </a:r>
            <a:r>
              <a:rPr lang="en-US" sz="1600" dirty="0" smtClean="0"/>
              <a:t>estimates</a:t>
            </a:r>
          </a:p>
          <a:p>
            <a:pPr marL="0" indent="0">
              <a:buNone/>
            </a:pPr>
            <a:endParaRPr lang="en-US" sz="1600" dirty="0"/>
          </a:p>
          <a:p>
            <a:pPr marL="0" indent="0">
              <a:buNone/>
            </a:pPr>
            <a:r>
              <a:rPr lang="en-US" sz="1600" b="1" dirty="0" smtClean="0"/>
              <a:t>Standard deviation</a:t>
            </a:r>
          </a:p>
          <a:p>
            <a:pPr marL="539750" indent="-257175">
              <a:tabLst>
                <a:tab pos="539750" algn="l"/>
              </a:tabLst>
            </a:pPr>
            <a:r>
              <a:rPr lang="en-US" sz="1600" dirty="0" smtClean="0"/>
              <a:t>SD </a:t>
            </a:r>
            <a:r>
              <a:rPr lang="en-US" sz="1600" dirty="0"/>
              <a:t>= (b + W)/</a:t>
            </a:r>
            <a:r>
              <a:rPr lang="en-US" sz="1600" dirty="0" smtClean="0"/>
              <a:t>6</a:t>
            </a:r>
          </a:p>
          <a:p>
            <a:pPr marL="539750" indent="-257175">
              <a:tabLst>
                <a:tab pos="539750" algn="l"/>
              </a:tabLst>
            </a:pPr>
            <a:r>
              <a:rPr lang="en-US" sz="1600" dirty="0" smtClean="0"/>
              <a:t>The </a:t>
            </a:r>
            <a:r>
              <a:rPr lang="en-US" sz="1600" dirty="0"/>
              <a:t>standard deviation depicts the variation or uncertainty of the estimate</a:t>
            </a:r>
            <a:endParaRPr lang="da-DK" sz="1600" dirty="0"/>
          </a:p>
        </p:txBody>
      </p:sp>
      <p:graphicFrame>
        <p:nvGraphicFramePr>
          <p:cNvPr id="4" name="Diagram 3"/>
          <p:cNvGraphicFramePr/>
          <p:nvPr>
            <p:extLst>
              <p:ext uri="{D42A27DB-BD31-4B8C-83A1-F6EECF244321}">
                <p14:modId xmlns:p14="http://schemas.microsoft.com/office/powerpoint/2010/main" val="693307167"/>
              </p:ext>
            </p:extLst>
          </p:nvPr>
        </p:nvGraphicFramePr>
        <p:xfrm>
          <a:off x="4136571" y="2808659"/>
          <a:ext cx="2978332" cy="1428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13312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Ideal time and elapsed time</a:t>
            </a:r>
            <a:endParaRPr lang="da-DK" dirty="0"/>
          </a:p>
        </p:txBody>
      </p:sp>
      <p:sp>
        <p:nvSpPr>
          <p:cNvPr id="3" name="Pladsholder til indhold 2"/>
          <p:cNvSpPr>
            <a:spLocks noGrp="1"/>
          </p:cNvSpPr>
          <p:nvPr>
            <p:ph sz="quarter" idx="12"/>
          </p:nvPr>
        </p:nvSpPr>
        <p:spPr/>
        <p:txBody>
          <a:bodyPr/>
          <a:lstStyle/>
          <a:p>
            <a:pPr marL="0" indent="0">
              <a:buNone/>
            </a:pPr>
            <a:r>
              <a:rPr lang="en-US" b="1" dirty="0" smtClean="0">
                <a:solidFill>
                  <a:srgbClr val="00B050"/>
                </a:solidFill>
              </a:rPr>
              <a:t>Ideal time </a:t>
            </a:r>
            <a:r>
              <a:rPr lang="en-US" dirty="0" smtClean="0"/>
              <a:t>is the time is takes to complete an assignment, story point or task without hindrances of any sort.</a:t>
            </a:r>
          </a:p>
          <a:p>
            <a:pPr marL="0" indent="0">
              <a:buNone/>
            </a:pPr>
            <a:endParaRPr lang="en-US" dirty="0" smtClean="0"/>
          </a:p>
          <a:p>
            <a:pPr marL="0" indent="0">
              <a:buNone/>
            </a:pPr>
            <a:endParaRPr lang="en-US" dirty="0" smtClean="0"/>
          </a:p>
          <a:p>
            <a:pPr marL="0" indent="0">
              <a:spcBef>
                <a:spcPts val="0"/>
              </a:spcBef>
              <a:buNone/>
            </a:pPr>
            <a:r>
              <a:rPr lang="en-US" b="1" dirty="0" smtClean="0">
                <a:solidFill>
                  <a:srgbClr val="FF0000"/>
                </a:solidFill>
              </a:rPr>
              <a:t>Elapsed time </a:t>
            </a:r>
            <a:r>
              <a:rPr lang="en-US" dirty="0" smtClean="0"/>
              <a:t>is the actual amount of </a:t>
            </a:r>
          </a:p>
          <a:p>
            <a:pPr marL="0" indent="0">
              <a:spcBef>
                <a:spcPts val="0"/>
              </a:spcBef>
              <a:buNone/>
            </a:pPr>
            <a:r>
              <a:rPr lang="en-US" dirty="0" smtClean="0"/>
              <a:t>time it takes to complete a story. </a:t>
            </a:r>
          </a:p>
          <a:p>
            <a:pPr marL="0" indent="0">
              <a:spcBef>
                <a:spcPts val="0"/>
              </a:spcBef>
              <a:buNone/>
            </a:pPr>
            <a:r>
              <a:rPr lang="en-US" dirty="0" smtClean="0"/>
              <a:t>Elapsed time is often similar to </a:t>
            </a:r>
          </a:p>
          <a:p>
            <a:pPr marL="0" indent="0">
              <a:spcBef>
                <a:spcPts val="0"/>
              </a:spcBef>
              <a:buNone/>
            </a:pPr>
            <a:r>
              <a:rPr lang="en-US" dirty="0" smtClean="0"/>
              <a:t>calendar time</a:t>
            </a:r>
          </a:p>
          <a:p>
            <a:pPr marL="0" indent="0">
              <a:buNone/>
            </a:pPr>
            <a:endParaRPr lang="en-US" dirty="0"/>
          </a:p>
          <a:p>
            <a:pPr marL="0" indent="0">
              <a:buNone/>
            </a:pPr>
            <a:endParaRPr lang="da-DK" dirty="0"/>
          </a:p>
        </p:txBody>
      </p:sp>
      <p:pic>
        <p:nvPicPr>
          <p:cNvPr id="5122" name="Picture 2" descr="http://image.slidesharecdn.com/agile-estimating-mike-cohn-130612131118-phpapp01/95/agile-estimating-11-638.jpg?cb=1371042707"/>
          <p:cNvPicPr>
            <a:picLocks noChangeAspect="1" noChangeArrowheads="1"/>
          </p:cNvPicPr>
          <p:nvPr/>
        </p:nvPicPr>
        <p:blipFill rotWithShape="1">
          <a:blip r:embed="rId2">
            <a:extLst>
              <a:ext uri="{28A0092B-C50C-407E-A947-70E740481C1C}">
                <a14:useLocalDpi xmlns:a14="http://schemas.microsoft.com/office/drawing/2010/main" val="0"/>
              </a:ext>
            </a:extLst>
          </a:blip>
          <a:srcRect b="3828"/>
          <a:stretch/>
        </p:blipFill>
        <p:spPr bwMode="auto">
          <a:xfrm>
            <a:off x="5207726" y="3860293"/>
            <a:ext cx="3524907" cy="2619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10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Exercise</a:t>
            </a:r>
            <a:r>
              <a:rPr lang="da-DK" dirty="0"/>
              <a:t> </a:t>
            </a:r>
            <a:r>
              <a:rPr lang="da-DK" dirty="0" smtClean="0"/>
              <a:t>- Planning Poker </a:t>
            </a:r>
            <a:r>
              <a:rPr lang="da-DK" dirty="0" err="1" smtClean="0"/>
              <a:t>Estimates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215918362"/>
              </p:ext>
            </p:extLst>
          </p:nvPr>
        </p:nvGraphicFramePr>
        <p:xfrm>
          <a:off x="509588" y="1175715"/>
          <a:ext cx="8086732" cy="3444748"/>
        </p:xfrm>
        <a:graphic>
          <a:graphicData uri="http://schemas.openxmlformats.org/drawingml/2006/table">
            <a:tbl>
              <a:tblPr firstRow="1" bandRow="1">
                <a:tableStyleId>{5C22544A-7EE6-4342-B048-85BDC9FD1C3A}</a:tableStyleId>
              </a:tblPr>
              <a:tblGrid>
                <a:gridCol w="1380172">
                  <a:extLst>
                    <a:ext uri="{9D8B030D-6E8A-4147-A177-3AD203B41FA5}">
                      <a16:colId xmlns="" xmlns:a16="http://schemas.microsoft.com/office/drawing/2014/main" val="20000"/>
                    </a:ext>
                  </a:extLst>
                </a:gridCol>
                <a:gridCol w="1117760">
                  <a:extLst>
                    <a:ext uri="{9D8B030D-6E8A-4147-A177-3AD203B41FA5}">
                      <a16:colId xmlns="" xmlns:a16="http://schemas.microsoft.com/office/drawing/2014/main" val="20001"/>
                    </a:ext>
                  </a:extLst>
                </a:gridCol>
                <a:gridCol w="1117760">
                  <a:extLst>
                    <a:ext uri="{9D8B030D-6E8A-4147-A177-3AD203B41FA5}">
                      <a16:colId xmlns="" xmlns:a16="http://schemas.microsoft.com/office/drawing/2014/main" val="20002"/>
                    </a:ext>
                  </a:extLst>
                </a:gridCol>
                <a:gridCol w="1117760">
                  <a:extLst>
                    <a:ext uri="{9D8B030D-6E8A-4147-A177-3AD203B41FA5}">
                      <a16:colId xmlns="" xmlns:a16="http://schemas.microsoft.com/office/drawing/2014/main" val="20003"/>
                    </a:ext>
                  </a:extLst>
                </a:gridCol>
                <a:gridCol w="1117760">
                  <a:extLst>
                    <a:ext uri="{9D8B030D-6E8A-4147-A177-3AD203B41FA5}">
                      <a16:colId xmlns="" xmlns:a16="http://schemas.microsoft.com/office/drawing/2014/main" val="20004"/>
                    </a:ext>
                  </a:extLst>
                </a:gridCol>
                <a:gridCol w="1117760">
                  <a:extLst>
                    <a:ext uri="{9D8B030D-6E8A-4147-A177-3AD203B41FA5}">
                      <a16:colId xmlns="" xmlns:a16="http://schemas.microsoft.com/office/drawing/2014/main" val="20005"/>
                    </a:ext>
                  </a:extLst>
                </a:gridCol>
                <a:gridCol w="1117760">
                  <a:extLst>
                    <a:ext uri="{9D8B030D-6E8A-4147-A177-3AD203B41FA5}">
                      <a16:colId xmlns="" xmlns:a16="http://schemas.microsoft.com/office/drawing/2014/main" val="20006"/>
                    </a:ext>
                  </a:extLst>
                </a:gridCol>
              </a:tblGrid>
              <a:tr h="370840">
                <a:tc>
                  <a:txBody>
                    <a:bodyPr/>
                    <a:lstStyle/>
                    <a:p>
                      <a:endParaRPr lang="en-US" noProof="0" dirty="0"/>
                    </a:p>
                  </a:txBody>
                  <a:tcPr/>
                </a:tc>
                <a:tc>
                  <a:txBody>
                    <a:bodyPr/>
                    <a:lstStyle/>
                    <a:p>
                      <a:pPr algn="ctr"/>
                      <a:r>
                        <a:rPr lang="en-US" noProof="0" dirty="0" smtClean="0"/>
                        <a:t>Group 1</a:t>
                      </a:r>
                      <a:endParaRPr lang="en-US" noProof="0" dirty="0"/>
                    </a:p>
                  </a:txBody>
                  <a:tcPr/>
                </a:tc>
                <a:tc>
                  <a:txBody>
                    <a:bodyPr/>
                    <a:lstStyle/>
                    <a:p>
                      <a:pPr algn="ctr"/>
                      <a:r>
                        <a:rPr lang="en-US" noProof="0" dirty="0" smtClean="0"/>
                        <a:t>Group 2</a:t>
                      </a:r>
                      <a:endParaRPr lang="en-US" noProof="0" dirty="0"/>
                    </a:p>
                  </a:txBody>
                  <a:tcPr/>
                </a:tc>
                <a:tc>
                  <a:txBody>
                    <a:bodyPr/>
                    <a:lstStyle/>
                    <a:p>
                      <a:pPr algn="ctr"/>
                      <a:r>
                        <a:rPr lang="en-US" noProof="0" dirty="0" smtClean="0"/>
                        <a:t>Group 3</a:t>
                      </a:r>
                      <a:endParaRPr lang="en-US" noProof="0" dirty="0"/>
                    </a:p>
                  </a:txBody>
                  <a:tcPr/>
                </a:tc>
                <a:tc>
                  <a:txBody>
                    <a:bodyPr/>
                    <a:lstStyle/>
                    <a:p>
                      <a:pPr algn="ctr"/>
                      <a:r>
                        <a:rPr lang="en-US" noProof="0" dirty="0" smtClean="0"/>
                        <a:t>Group 4</a:t>
                      </a:r>
                      <a:endParaRPr lang="en-US" noProof="0" dirty="0"/>
                    </a:p>
                  </a:txBody>
                  <a:tcPr/>
                </a:tc>
                <a:tc>
                  <a:txBody>
                    <a:bodyPr/>
                    <a:lstStyle/>
                    <a:p>
                      <a:pPr algn="ctr"/>
                      <a:r>
                        <a:rPr lang="en-US" noProof="0" dirty="0" smtClean="0"/>
                        <a:t>Group 5</a:t>
                      </a:r>
                      <a:endParaRPr lang="en-US" noProof="0" dirty="0"/>
                    </a:p>
                  </a:txBody>
                  <a:tcPr/>
                </a:tc>
                <a:tc>
                  <a:txBody>
                    <a:bodyPr/>
                    <a:lstStyle/>
                    <a:p>
                      <a:pPr algn="ctr"/>
                      <a:r>
                        <a:rPr lang="en-US" noProof="0" dirty="0" smtClean="0"/>
                        <a:t>Answer</a:t>
                      </a:r>
                      <a:endParaRPr lang="en-US" noProof="0" dirty="0"/>
                    </a:p>
                  </a:txBody>
                  <a:tcPr/>
                </a:tc>
                <a:extLst>
                  <a:ext uri="{0D108BD9-81ED-4DB2-BD59-A6C34878D82A}">
                    <a16:rowId xmlns="" xmlns:a16="http://schemas.microsoft.com/office/drawing/2014/main" val="10000"/>
                  </a:ext>
                </a:extLst>
              </a:tr>
              <a:tr h="370840">
                <a:tc>
                  <a:txBody>
                    <a:bodyPr/>
                    <a:lstStyle/>
                    <a:p>
                      <a:r>
                        <a:rPr lang="en-US" noProof="0" dirty="0" smtClean="0">
                          <a:solidFill>
                            <a:srgbClr val="00B050"/>
                          </a:solidFill>
                        </a:rPr>
                        <a:t>Denmark (5.500.000)</a:t>
                      </a:r>
                      <a:endParaRPr lang="en-US" noProof="0" dirty="0">
                        <a:solidFill>
                          <a:srgbClr val="00B050"/>
                        </a:solidFill>
                      </a:endParaRPr>
                    </a:p>
                  </a:txBody>
                  <a:tcP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extLst>
                  <a:ext uri="{0D108BD9-81ED-4DB2-BD59-A6C34878D82A}">
                    <a16:rowId xmlns="" xmlns:a16="http://schemas.microsoft.com/office/drawing/2014/main" val="10001"/>
                  </a:ext>
                </a:extLst>
              </a:tr>
              <a:tr h="370840">
                <a:tc>
                  <a:txBody>
                    <a:bodyPr/>
                    <a:lstStyle/>
                    <a:p>
                      <a:r>
                        <a:rPr lang="en-US" noProof="0" dirty="0" smtClean="0">
                          <a:solidFill>
                            <a:schemeClr val="accent2"/>
                          </a:solidFill>
                        </a:rPr>
                        <a:t>Spain</a:t>
                      </a:r>
                    </a:p>
                    <a:p>
                      <a:r>
                        <a:rPr lang="en-US" noProof="0" dirty="0" smtClean="0">
                          <a:solidFill>
                            <a:schemeClr val="accent2"/>
                          </a:solidFill>
                        </a:rPr>
                        <a:t>(46.000.000)</a:t>
                      </a:r>
                      <a:endParaRPr lang="en-US" noProof="0" dirty="0">
                        <a:solidFill>
                          <a:schemeClr val="accent2"/>
                        </a:solidFill>
                      </a:endParaRPr>
                    </a:p>
                  </a:txBody>
                  <a:tcP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836</a:t>
                      </a:r>
                      <a:endParaRPr lang="en-US" noProof="0" dirty="0">
                        <a:solidFill>
                          <a:schemeClr val="accent2"/>
                        </a:solidFill>
                      </a:endParaRPr>
                    </a:p>
                  </a:txBody>
                  <a:tcPr anchor="ctr"/>
                </a:tc>
                <a:extLst>
                  <a:ext uri="{0D108BD9-81ED-4DB2-BD59-A6C34878D82A}">
                    <a16:rowId xmlns="" xmlns:a16="http://schemas.microsoft.com/office/drawing/2014/main" val="10002"/>
                  </a:ext>
                </a:extLst>
              </a:tr>
              <a:tr h="370840">
                <a:tc>
                  <a:txBody>
                    <a:bodyPr/>
                    <a:lstStyle/>
                    <a:p>
                      <a:r>
                        <a:rPr lang="en-US" noProof="0" dirty="0" smtClean="0"/>
                        <a:t>China</a:t>
                      </a:r>
                    </a:p>
                    <a:p>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3"/>
                  </a:ext>
                </a:extLst>
              </a:tr>
              <a:tr h="37084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1381" b="0" i="0" u="none" strike="noStrike" kern="1200" dirty="0" err="1" smtClean="0">
                          <a:solidFill>
                            <a:schemeClr val="dk1"/>
                          </a:solidFill>
                          <a:effectLst/>
                          <a:latin typeface="+mn-lt"/>
                          <a:ea typeface="+mn-ea"/>
                          <a:cs typeface="+mn-cs"/>
                        </a:rPr>
                        <a:t>Czech</a:t>
                      </a:r>
                      <a:r>
                        <a:rPr lang="da-DK" sz="1381" b="0" i="0" u="none" strike="noStrike" kern="1200" dirty="0" smtClean="0">
                          <a:solidFill>
                            <a:schemeClr val="dk1"/>
                          </a:solidFill>
                          <a:effectLst/>
                          <a:latin typeface="+mn-lt"/>
                          <a:ea typeface="+mn-ea"/>
                          <a:cs typeface="+mn-cs"/>
                        </a:rPr>
                        <a:t> </a:t>
                      </a:r>
                      <a:r>
                        <a:rPr lang="da-DK" sz="1381" b="0" i="0" u="none" strike="noStrike" kern="1200" dirty="0" err="1" smtClean="0">
                          <a:solidFill>
                            <a:schemeClr val="dk1"/>
                          </a:solidFill>
                          <a:effectLst/>
                          <a:latin typeface="+mn-lt"/>
                          <a:ea typeface="+mn-ea"/>
                          <a:cs typeface="+mn-cs"/>
                        </a:rPr>
                        <a:t>Republic</a:t>
                      </a:r>
                      <a:endParaRPr lang="da-DK" sz="1381" b="0" i="0" u="none" strike="noStrike" kern="1200" dirty="0" smtClean="0">
                        <a:solidFill>
                          <a:schemeClr val="dk1"/>
                        </a:solidFill>
                        <a:effectLst/>
                        <a:latin typeface="+mn-lt"/>
                        <a:ea typeface="+mn-ea"/>
                        <a:cs typeface="+mn-cs"/>
                      </a:endParaRPr>
                    </a:p>
                    <a:p>
                      <a:pPr marL="0" marR="0" indent="0" algn="l" defTabSz="342962" rtl="0" eaLnBrk="1" fontAlgn="auto" latinLnBrk="0" hangingPunct="1">
                        <a:lnSpc>
                          <a:spcPct val="100000"/>
                        </a:lnSpc>
                        <a:spcBef>
                          <a:spcPts val="0"/>
                        </a:spcBef>
                        <a:spcAft>
                          <a:spcPts val="0"/>
                        </a:spcAft>
                        <a:buClrTx/>
                        <a:buSzTx/>
                        <a:buFontTx/>
                        <a:buNone/>
                        <a:tabLst/>
                        <a:defRPr/>
                      </a:pPr>
                      <a:endParaRPr lang="en-US" noProof="0" dirty="0" smtClean="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4"/>
                  </a:ext>
                </a:extLst>
              </a:tr>
              <a:tr h="370840">
                <a:tc>
                  <a:txBody>
                    <a:bodyPr/>
                    <a:lstStyle/>
                    <a:p>
                      <a:r>
                        <a:rPr lang="en-US" noProof="0" dirty="0" smtClean="0"/>
                        <a:t>South Africa</a:t>
                      </a:r>
                    </a:p>
                    <a:p>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5"/>
                  </a:ext>
                </a:extLst>
              </a:tr>
              <a:tr h="370840">
                <a:tc>
                  <a:txBody>
                    <a:bodyPr/>
                    <a:lstStyle/>
                    <a:p>
                      <a:r>
                        <a:rPr lang="da-DK" sz="1381" b="0" i="0" u="none" strike="noStrike" kern="1200" dirty="0" smtClean="0">
                          <a:solidFill>
                            <a:schemeClr val="dk1"/>
                          </a:solidFill>
                          <a:effectLst/>
                          <a:latin typeface="+mn-lt"/>
                          <a:ea typeface="+mn-ea"/>
                          <a:cs typeface="+mn-cs"/>
                        </a:rPr>
                        <a:t>Barbados</a:t>
                      </a:r>
                    </a:p>
                    <a:p>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 xmlns:a16="http://schemas.microsoft.com/office/drawing/2014/main" val="10006"/>
                  </a:ext>
                </a:extLst>
              </a:tr>
            </a:tbl>
          </a:graphicData>
        </a:graphic>
      </p:graphicFrame>
      <p:sp>
        <p:nvSpPr>
          <p:cNvPr id="5" name="Rektangel 4"/>
          <p:cNvSpPr/>
          <p:nvPr/>
        </p:nvSpPr>
        <p:spPr>
          <a:xfrm>
            <a:off x="509588" y="4733674"/>
            <a:ext cx="8259943" cy="2031325"/>
          </a:xfrm>
          <a:prstGeom prst="rect">
            <a:avLst/>
          </a:prstGeom>
        </p:spPr>
        <p:txBody>
          <a:bodyPr wrap="square">
            <a:spAutoFit/>
          </a:bodyPr>
          <a:lstStyle/>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Since planning poker is </a:t>
            </a:r>
            <a:r>
              <a:rPr lang="en-US" sz="1100" b="0" i="0" dirty="0" err="1"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unitless</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everything is estimated relative to something else. In this case we chose </a:t>
            </a:r>
            <a:r>
              <a:rPr lang="en-US" sz="1100" dirty="0" smtClean="0">
                <a:solidFill>
                  <a:srgbClr val="666666"/>
                </a:solidFill>
                <a:latin typeface="Verdana" panose="020B0604030504040204" pitchFamily="34" charset="0"/>
                <a:ea typeface="Verdana" panose="020B0604030504040204" pitchFamily="34" charset="0"/>
                <a:cs typeface="Verdana" panose="020B0604030504040204" pitchFamily="34" charset="0"/>
              </a:rPr>
              <a:t>Denmark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as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reference point and assigned it a value of 100 – index number.</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item to be estimated is discussed, then each person chooses a card from their set that they think is the closest fit. Everyone displays their cards at the same time (the idea is that people are not influenced by each other).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Then people discuss the outliers, usually the highest and lowest numbers to see if the people who selected them had a different understanding to everyone else. After discussion people re-vote taking into account anything uncovered in the discussion.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Once everyone converges on a number that is selected as the estimate.</a:t>
            </a:r>
            <a:b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b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Usually if convergence is not reached by the third vote you take the highest number or majority number</a:t>
            </a:r>
            <a:r>
              <a:rPr lang="en-US" sz="12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t>
            </a:r>
            <a:endParaRPr lang="da-DK"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42577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Planning Poker Estimates - </a:t>
            </a:r>
            <a:r>
              <a:rPr lang="en-US" dirty="0" err="1" smtClean="0"/>
              <a:t>Resultat</a:t>
            </a:r>
            <a:endParaRPr lang="en-US"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663936220"/>
              </p:ext>
            </p:extLst>
          </p:nvPr>
        </p:nvGraphicFramePr>
        <p:xfrm>
          <a:off x="509588" y="1175715"/>
          <a:ext cx="8086732" cy="3444748"/>
        </p:xfrm>
        <a:graphic>
          <a:graphicData uri="http://schemas.openxmlformats.org/drawingml/2006/table">
            <a:tbl>
              <a:tblPr firstRow="1" bandRow="1">
                <a:tableStyleId>{5C22544A-7EE6-4342-B048-85BDC9FD1C3A}</a:tableStyleId>
              </a:tblPr>
              <a:tblGrid>
                <a:gridCol w="1380172">
                  <a:extLst>
                    <a:ext uri="{9D8B030D-6E8A-4147-A177-3AD203B41FA5}">
                      <a16:colId xmlns="" xmlns:a16="http://schemas.microsoft.com/office/drawing/2014/main" val="20000"/>
                    </a:ext>
                  </a:extLst>
                </a:gridCol>
                <a:gridCol w="1117760">
                  <a:extLst>
                    <a:ext uri="{9D8B030D-6E8A-4147-A177-3AD203B41FA5}">
                      <a16:colId xmlns="" xmlns:a16="http://schemas.microsoft.com/office/drawing/2014/main" val="20001"/>
                    </a:ext>
                  </a:extLst>
                </a:gridCol>
                <a:gridCol w="1117760">
                  <a:extLst>
                    <a:ext uri="{9D8B030D-6E8A-4147-A177-3AD203B41FA5}">
                      <a16:colId xmlns="" xmlns:a16="http://schemas.microsoft.com/office/drawing/2014/main" val="20002"/>
                    </a:ext>
                  </a:extLst>
                </a:gridCol>
                <a:gridCol w="1117760">
                  <a:extLst>
                    <a:ext uri="{9D8B030D-6E8A-4147-A177-3AD203B41FA5}">
                      <a16:colId xmlns="" xmlns:a16="http://schemas.microsoft.com/office/drawing/2014/main" val="20003"/>
                    </a:ext>
                  </a:extLst>
                </a:gridCol>
                <a:gridCol w="1117760">
                  <a:extLst>
                    <a:ext uri="{9D8B030D-6E8A-4147-A177-3AD203B41FA5}">
                      <a16:colId xmlns="" xmlns:a16="http://schemas.microsoft.com/office/drawing/2014/main" val="20004"/>
                    </a:ext>
                  </a:extLst>
                </a:gridCol>
                <a:gridCol w="1117760">
                  <a:extLst>
                    <a:ext uri="{9D8B030D-6E8A-4147-A177-3AD203B41FA5}">
                      <a16:colId xmlns="" xmlns:a16="http://schemas.microsoft.com/office/drawing/2014/main" val="20005"/>
                    </a:ext>
                  </a:extLst>
                </a:gridCol>
                <a:gridCol w="1117760">
                  <a:extLst>
                    <a:ext uri="{9D8B030D-6E8A-4147-A177-3AD203B41FA5}">
                      <a16:colId xmlns="" xmlns:a16="http://schemas.microsoft.com/office/drawing/2014/main" val="20006"/>
                    </a:ext>
                  </a:extLst>
                </a:gridCol>
              </a:tblGrid>
              <a:tr h="370840">
                <a:tc>
                  <a:txBody>
                    <a:bodyPr/>
                    <a:lstStyle/>
                    <a:p>
                      <a:endParaRPr lang="en-US" noProof="0" dirty="0"/>
                    </a:p>
                  </a:txBody>
                  <a:tcPr/>
                </a:tc>
                <a:tc>
                  <a:txBody>
                    <a:bodyPr/>
                    <a:lstStyle/>
                    <a:p>
                      <a:pPr algn="ctr"/>
                      <a:r>
                        <a:rPr lang="en-US" noProof="0" dirty="0" smtClean="0"/>
                        <a:t>Group 1</a:t>
                      </a:r>
                      <a:endParaRPr lang="en-US" noProof="0" dirty="0"/>
                    </a:p>
                  </a:txBody>
                  <a:tcPr/>
                </a:tc>
                <a:tc>
                  <a:txBody>
                    <a:bodyPr/>
                    <a:lstStyle/>
                    <a:p>
                      <a:pPr algn="ctr"/>
                      <a:r>
                        <a:rPr lang="en-US" noProof="0" dirty="0" smtClean="0"/>
                        <a:t>Group 2</a:t>
                      </a:r>
                      <a:endParaRPr lang="en-US" noProof="0" dirty="0"/>
                    </a:p>
                  </a:txBody>
                  <a:tcPr/>
                </a:tc>
                <a:tc>
                  <a:txBody>
                    <a:bodyPr/>
                    <a:lstStyle/>
                    <a:p>
                      <a:pPr algn="ctr"/>
                      <a:r>
                        <a:rPr lang="en-US" noProof="0" dirty="0" smtClean="0"/>
                        <a:t>Group 3</a:t>
                      </a:r>
                      <a:endParaRPr lang="en-US" noProof="0" dirty="0"/>
                    </a:p>
                  </a:txBody>
                  <a:tcPr/>
                </a:tc>
                <a:tc>
                  <a:txBody>
                    <a:bodyPr/>
                    <a:lstStyle/>
                    <a:p>
                      <a:pPr algn="ctr"/>
                      <a:r>
                        <a:rPr lang="en-US" noProof="0" dirty="0" smtClean="0"/>
                        <a:t>Group 4</a:t>
                      </a:r>
                      <a:endParaRPr lang="en-US" noProof="0" dirty="0"/>
                    </a:p>
                  </a:txBody>
                  <a:tcPr/>
                </a:tc>
                <a:tc>
                  <a:txBody>
                    <a:bodyPr/>
                    <a:lstStyle/>
                    <a:p>
                      <a:pPr algn="ctr"/>
                      <a:r>
                        <a:rPr lang="en-US" noProof="0" dirty="0" smtClean="0"/>
                        <a:t>Group 5</a:t>
                      </a:r>
                      <a:endParaRPr lang="en-US" noProof="0" dirty="0"/>
                    </a:p>
                  </a:txBody>
                  <a:tcPr/>
                </a:tc>
                <a:tc>
                  <a:txBody>
                    <a:bodyPr/>
                    <a:lstStyle/>
                    <a:p>
                      <a:pPr algn="ctr"/>
                      <a:r>
                        <a:rPr lang="en-US" noProof="0" dirty="0" smtClean="0"/>
                        <a:t>Answer</a:t>
                      </a:r>
                      <a:endParaRPr lang="en-US" noProof="0" dirty="0"/>
                    </a:p>
                  </a:txBody>
                  <a:tcPr/>
                </a:tc>
                <a:extLst>
                  <a:ext uri="{0D108BD9-81ED-4DB2-BD59-A6C34878D82A}">
                    <a16:rowId xmlns="" xmlns:a16="http://schemas.microsoft.com/office/drawing/2014/main" val="10000"/>
                  </a:ext>
                </a:extLst>
              </a:tr>
              <a:tr h="370840">
                <a:tc>
                  <a:txBody>
                    <a:bodyPr/>
                    <a:lstStyle/>
                    <a:p>
                      <a:r>
                        <a:rPr lang="en-US" noProof="0" dirty="0" smtClean="0">
                          <a:solidFill>
                            <a:srgbClr val="00B050"/>
                          </a:solidFill>
                        </a:rPr>
                        <a:t>Denmark (5.500.000)</a:t>
                      </a:r>
                      <a:endParaRPr lang="en-US" noProof="0" dirty="0">
                        <a:solidFill>
                          <a:srgbClr val="00B050"/>
                        </a:solidFill>
                      </a:endParaRPr>
                    </a:p>
                  </a:txBody>
                  <a:tcP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extLst>
                  <a:ext uri="{0D108BD9-81ED-4DB2-BD59-A6C34878D82A}">
                    <a16:rowId xmlns="" xmlns:a16="http://schemas.microsoft.com/office/drawing/2014/main" val="10001"/>
                  </a:ext>
                </a:extLst>
              </a:tr>
              <a:tr h="370840">
                <a:tc>
                  <a:txBody>
                    <a:bodyPr/>
                    <a:lstStyle/>
                    <a:p>
                      <a:pPr marL="0" algn="l" defTabSz="342962" rtl="0" eaLnBrk="1" latinLnBrk="0" hangingPunct="1"/>
                      <a:r>
                        <a:rPr lang="en-US" sz="1381" kern="1200" noProof="0" dirty="0" smtClean="0">
                          <a:solidFill>
                            <a:schemeClr val="accent2"/>
                          </a:solidFill>
                          <a:latin typeface="+mn-lt"/>
                          <a:ea typeface="+mn-ea"/>
                          <a:cs typeface="+mn-cs"/>
                        </a:rPr>
                        <a:t>Spain</a:t>
                      </a:r>
                    </a:p>
                    <a:p>
                      <a:pPr marL="0" algn="l" defTabSz="342962" rtl="0" eaLnBrk="1" latinLnBrk="0" hangingPunct="1"/>
                      <a:r>
                        <a:rPr lang="en-US" sz="1381" kern="1200" noProof="0" dirty="0" smtClean="0">
                          <a:solidFill>
                            <a:schemeClr val="accent2"/>
                          </a:solidFill>
                          <a:latin typeface="+mn-lt"/>
                          <a:ea typeface="+mn-ea"/>
                          <a:cs typeface="+mn-cs"/>
                        </a:rPr>
                        <a:t>(46.000.000)</a:t>
                      </a:r>
                      <a:endParaRPr lang="en-US" sz="1381" kern="1200" noProof="0" dirty="0">
                        <a:solidFill>
                          <a:schemeClr val="accent2"/>
                        </a:solidFill>
                        <a:latin typeface="+mn-lt"/>
                        <a:ea typeface="+mn-ea"/>
                        <a:cs typeface="+mn-cs"/>
                      </a:endParaRPr>
                    </a:p>
                  </a:txBody>
                  <a:tcP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836</a:t>
                      </a:r>
                      <a:endParaRPr lang="en-US" sz="1381" kern="1200" noProof="0" dirty="0">
                        <a:solidFill>
                          <a:schemeClr val="accent2"/>
                        </a:solidFill>
                        <a:latin typeface="+mn-lt"/>
                        <a:ea typeface="+mn-ea"/>
                        <a:cs typeface="+mn-cs"/>
                      </a:endParaRPr>
                    </a:p>
                  </a:txBody>
                  <a:tcPr anchor="ctr"/>
                </a:tc>
                <a:extLst>
                  <a:ext uri="{0D108BD9-81ED-4DB2-BD59-A6C34878D82A}">
                    <a16:rowId xmlns="" xmlns:a16="http://schemas.microsoft.com/office/drawing/2014/main" val="10002"/>
                  </a:ext>
                </a:extLst>
              </a:tr>
              <a:tr h="370840">
                <a:tc>
                  <a:txBody>
                    <a:bodyPr/>
                    <a:lstStyle/>
                    <a:p>
                      <a:r>
                        <a:rPr lang="en-US" noProof="0" dirty="0" smtClean="0"/>
                        <a:t>China</a:t>
                      </a:r>
                    </a:p>
                    <a:p>
                      <a:r>
                        <a:rPr lang="en-US" noProof="0" dirty="0" smtClean="0"/>
                        <a:t>(1.160.000.000)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21.090</a:t>
                      </a:r>
                      <a:endParaRPr lang="en-US" noProof="0" dirty="0"/>
                    </a:p>
                  </a:txBody>
                  <a:tcPr anchor="ctr"/>
                </a:tc>
                <a:extLst>
                  <a:ext uri="{0D108BD9-81ED-4DB2-BD59-A6C34878D82A}">
                    <a16:rowId xmlns="" xmlns:a16="http://schemas.microsoft.com/office/drawing/2014/main" val="10003"/>
                  </a:ext>
                </a:extLst>
              </a:tr>
              <a:tr h="37084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1381" b="0" i="0" u="none" strike="noStrike" kern="1200" noProof="0" dirty="0" smtClean="0">
                          <a:solidFill>
                            <a:schemeClr val="dk1"/>
                          </a:solidFill>
                          <a:effectLst/>
                          <a:latin typeface="+mn-lt"/>
                          <a:ea typeface="+mn-ea"/>
                          <a:cs typeface="+mn-cs"/>
                        </a:rPr>
                        <a:t>Czech Republic</a:t>
                      </a:r>
                    </a:p>
                    <a:p>
                      <a:pPr marL="0" marR="0" indent="0" algn="l" defTabSz="342962" rtl="0" eaLnBrk="1" fontAlgn="auto" latinLnBrk="0" hangingPunct="1">
                        <a:lnSpc>
                          <a:spcPct val="100000"/>
                        </a:lnSpc>
                        <a:spcBef>
                          <a:spcPts val="0"/>
                        </a:spcBef>
                        <a:spcAft>
                          <a:spcPts val="0"/>
                        </a:spcAft>
                        <a:buClrTx/>
                        <a:buSzTx/>
                        <a:buFontTx/>
                        <a:buNone/>
                        <a:tabLst/>
                        <a:defRPr/>
                      </a:pPr>
                      <a:r>
                        <a:rPr lang="en-US" noProof="0" dirty="0" smtClean="0"/>
                        <a:t>(10.000.000)</a:t>
                      </a:r>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182</a:t>
                      </a:r>
                    </a:p>
                  </a:txBody>
                  <a:tcPr anchor="ctr"/>
                </a:tc>
                <a:extLst>
                  <a:ext uri="{0D108BD9-81ED-4DB2-BD59-A6C34878D82A}">
                    <a16:rowId xmlns="" xmlns:a16="http://schemas.microsoft.com/office/drawing/2014/main" val="10004"/>
                  </a:ext>
                </a:extLst>
              </a:tr>
              <a:tr h="370840">
                <a:tc>
                  <a:txBody>
                    <a:bodyPr/>
                    <a:lstStyle/>
                    <a:p>
                      <a:r>
                        <a:rPr lang="en-US" noProof="0" dirty="0" smtClean="0"/>
                        <a:t>South Africa</a:t>
                      </a:r>
                    </a:p>
                    <a:p>
                      <a:r>
                        <a:rPr lang="en-US" noProof="0" dirty="0" smtClean="0"/>
                        <a:t>(50.000.000)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909</a:t>
                      </a:r>
                      <a:endParaRPr lang="en-US" noProof="0" dirty="0"/>
                    </a:p>
                  </a:txBody>
                  <a:tcPr anchor="ctr"/>
                </a:tc>
                <a:extLst>
                  <a:ext uri="{0D108BD9-81ED-4DB2-BD59-A6C34878D82A}">
                    <a16:rowId xmlns="" xmlns:a16="http://schemas.microsoft.com/office/drawing/2014/main" val="10005"/>
                  </a:ext>
                </a:extLst>
              </a:tr>
              <a:tr h="370840">
                <a:tc>
                  <a:txBody>
                    <a:bodyPr/>
                    <a:lstStyle/>
                    <a:p>
                      <a:r>
                        <a:rPr lang="da-DK" sz="1381" b="0" i="0" u="none" strike="noStrike" kern="1200" dirty="0" smtClean="0">
                          <a:solidFill>
                            <a:schemeClr val="dk1"/>
                          </a:solidFill>
                          <a:effectLst/>
                          <a:latin typeface="+mn-lt"/>
                          <a:ea typeface="+mn-ea"/>
                          <a:cs typeface="+mn-cs"/>
                        </a:rPr>
                        <a:t>Barbados</a:t>
                      </a:r>
                    </a:p>
                    <a:p>
                      <a:r>
                        <a:rPr lang="en-US" noProof="0" dirty="0" smtClean="0"/>
                        <a:t>(280.000)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5</a:t>
                      </a:r>
                      <a:endParaRPr lang="en-US" noProof="0" dirty="0"/>
                    </a:p>
                  </a:txBody>
                  <a:tcPr anchor="ctr"/>
                </a:tc>
                <a:extLst>
                  <a:ext uri="{0D108BD9-81ED-4DB2-BD59-A6C34878D82A}">
                    <a16:rowId xmlns="" xmlns:a16="http://schemas.microsoft.com/office/drawing/2014/main" val="10006"/>
                  </a:ext>
                </a:extLst>
              </a:tr>
            </a:tbl>
          </a:graphicData>
        </a:graphic>
      </p:graphicFrame>
      <p:sp>
        <p:nvSpPr>
          <p:cNvPr id="5" name="Rektangel 4"/>
          <p:cNvSpPr/>
          <p:nvPr/>
        </p:nvSpPr>
        <p:spPr>
          <a:xfrm>
            <a:off x="509588" y="4733674"/>
            <a:ext cx="8259943" cy="2031325"/>
          </a:xfrm>
          <a:prstGeom prst="rect">
            <a:avLst/>
          </a:prstGeom>
        </p:spPr>
        <p:txBody>
          <a:bodyPr wrap="square">
            <a:spAutoFit/>
          </a:bodyPr>
          <a:lstStyle/>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Since planning poker is </a:t>
            </a:r>
            <a:r>
              <a:rPr lang="en-US" sz="1100" b="0" i="0" dirty="0" err="1"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unitless</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everything is estimated relative to something else. In this case we chose </a:t>
            </a:r>
            <a:r>
              <a:rPr lang="en-US" sz="1100" dirty="0">
                <a:solidFill>
                  <a:srgbClr val="666666"/>
                </a:solidFill>
                <a:latin typeface="Verdana" panose="020B0604030504040204" pitchFamily="34" charset="0"/>
                <a:ea typeface="Verdana" panose="020B0604030504040204" pitchFamily="34" charset="0"/>
                <a:cs typeface="Verdana" panose="020B0604030504040204" pitchFamily="34" charset="0"/>
              </a:rPr>
              <a:t>Denmark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as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reference point and assigned it a value of 100 – index number.</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item to be estimated is discussed, then each person chooses a card from their set that they think is the closest fit. Everyone displays their cards at the same time (the idea is that people are not influenced by each other).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Then people discuss the outliers, usually the highest and lowest numbers to see if the people who selected them had a different understanding to everyone else. After discussion people re-vote taking into account anything uncovered in the discussion.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Once everyone converges on a number that is selected as the estimate.</a:t>
            </a:r>
            <a:b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b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Usually if convergence is not reached by the third vote you take the highest number or majority number</a:t>
            </a:r>
            <a:r>
              <a:rPr lang="en-US" sz="12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t>
            </a:r>
            <a:endParaRPr lang="da-DK"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60606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err="1" smtClean="0"/>
              <a:t>Iterations</a:t>
            </a:r>
            <a:endParaRPr lang="da-DK" b="1" dirty="0"/>
          </a:p>
        </p:txBody>
      </p:sp>
      <p:sp>
        <p:nvSpPr>
          <p:cNvPr id="5" name="Pladsholder til tekst 4"/>
          <p:cNvSpPr>
            <a:spLocks noGrp="1"/>
          </p:cNvSpPr>
          <p:nvPr>
            <p:ph type="body" sz="quarter" idx="11"/>
          </p:nvPr>
        </p:nvSpPr>
        <p:spPr/>
        <p:txBody>
          <a:bodyPr/>
          <a:lstStyle/>
          <a:p>
            <a:r>
              <a:rPr lang="en-US" dirty="0" err="1"/>
              <a:t>Agile's</a:t>
            </a:r>
            <a:r>
              <a:rPr lang="en-US" dirty="0"/>
              <a:t> engine for getting things done</a:t>
            </a:r>
            <a:endParaRPr lang="da-DK" dirty="0"/>
          </a:p>
        </p:txBody>
      </p:sp>
    </p:spTree>
    <p:extLst>
      <p:ext uri="{BB962C8B-B14F-4D97-AF65-F5344CB8AC3E}">
        <p14:creationId xmlns:p14="http://schemas.microsoft.com/office/powerpoint/2010/main" val="1964249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Iterations</a:t>
            </a:r>
            <a:endParaRPr lang="en-US" dirty="0"/>
          </a:p>
        </p:txBody>
      </p:sp>
      <p:sp>
        <p:nvSpPr>
          <p:cNvPr id="5" name="Pladsholder til indhold 4"/>
          <p:cNvSpPr>
            <a:spLocks noGrp="1"/>
          </p:cNvSpPr>
          <p:nvPr>
            <p:ph sz="quarter" idx="12"/>
          </p:nvPr>
        </p:nvSpPr>
        <p:spPr>
          <a:xfrm>
            <a:off x="510347" y="2116876"/>
            <a:ext cx="5594362" cy="1474192"/>
          </a:xfrm>
        </p:spPr>
        <p:txBody>
          <a:bodyPr/>
          <a:lstStyle/>
          <a:p>
            <a:pPr marL="0" indent="0">
              <a:buNone/>
            </a:pPr>
            <a:r>
              <a:rPr lang="en-US" sz="1600" dirty="0"/>
              <a:t>An Agile iteration is a short </a:t>
            </a:r>
            <a:r>
              <a:rPr lang="en-US" sz="1600" dirty="0" smtClean="0"/>
              <a:t>1 to 4 week </a:t>
            </a:r>
            <a:r>
              <a:rPr lang="en-US" sz="1600" dirty="0"/>
              <a:t>period where a team takes a couple of their customers most important user stories and builds them completely as running-tested-software.</a:t>
            </a:r>
            <a:endParaRPr lang="da-DK" sz="1600" dirty="0"/>
          </a:p>
        </p:txBody>
      </p:sp>
      <p:pic>
        <p:nvPicPr>
          <p:cNvPr id="12290"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186" y="1917666"/>
            <a:ext cx="2996345" cy="1689319"/>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4004263"/>
            <a:ext cx="5132807" cy="2462213"/>
          </a:xfrm>
          <a:prstGeom prst="rect">
            <a:avLst/>
          </a:prstGeom>
        </p:spPr>
        <p:txBody>
          <a:bodyPr wrap="square">
            <a:spAutoFit/>
          </a:bodyPr>
          <a:lstStyle/>
          <a:p>
            <a:pPr>
              <a:spcAft>
                <a:spcPts val="1200"/>
              </a:spcAft>
            </a:pPr>
            <a:r>
              <a:rPr lang="en-US" sz="1600" dirty="0">
                <a:solidFill>
                  <a:srgbClr val="00163B"/>
                </a:solidFill>
                <a:latin typeface="Verdana"/>
                <a:cs typeface="Verdana"/>
              </a:rPr>
              <a:t>This means everything happens during an iteration. Analysis, design, coding, testing. It all happens here. </a:t>
            </a:r>
            <a:endParaRPr lang="en-US" sz="1600" dirty="0" smtClean="0">
              <a:solidFill>
                <a:srgbClr val="00163B"/>
              </a:solidFill>
              <a:latin typeface="Verdana"/>
              <a:cs typeface="Verdana"/>
            </a:endParaRPr>
          </a:p>
          <a:p>
            <a:pPr>
              <a:spcAft>
                <a:spcPts val="1200"/>
              </a:spcAft>
            </a:pPr>
            <a:r>
              <a:rPr lang="en-US" sz="1600" dirty="0" smtClean="0">
                <a:solidFill>
                  <a:srgbClr val="00163B"/>
                </a:solidFill>
                <a:latin typeface="Verdana"/>
                <a:cs typeface="Verdana"/>
              </a:rPr>
              <a:t>The </a:t>
            </a:r>
            <a:r>
              <a:rPr lang="en-US" sz="1600" dirty="0">
                <a:solidFill>
                  <a:srgbClr val="00163B"/>
                </a:solidFill>
                <a:latin typeface="Verdana"/>
                <a:cs typeface="Verdana"/>
              </a:rPr>
              <a:t>beauty of working this way, is every couple weeks the customer gets something of great value (working software), but it's also a great way to track progress (measuring the rate at which the team can turn user stories into production ready working software).</a:t>
            </a:r>
            <a:endParaRPr lang="da-DK" sz="1600" dirty="0">
              <a:solidFill>
                <a:srgbClr val="00163B"/>
              </a:solidFill>
              <a:latin typeface="Verdana"/>
              <a:cs typeface="Verdana"/>
            </a:endParaRPr>
          </a:p>
        </p:txBody>
      </p:sp>
      <p:pic>
        <p:nvPicPr>
          <p:cNvPr id="12292"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539" y="4609943"/>
            <a:ext cx="3660503" cy="172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6617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smtClean="0"/>
              <a:t>Planning</a:t>
            </a:r>
            <a:endParaRPr lang="da-DK" b="1" dirty="0"/>
          </a:p>
        </p:txBody>
      </p:sp>
      <p:sp>
        <p:nvSpPr>
          <p:cNvPr id="5" name="Pladsholder til tekst 4"/>
          <p:cNvSpPr>
            <a:spLocks noGrp="1"/>
          </p:cNvSpPr>
          <p:nvPr>
            <p:ph type="body" sz="quarter" idx="11"/>
          </p:nvPr>
        </p:nvSpPr>
        <p:spPr/>
        <p:txBody>
          <a:bodyPr/>
          <a:lstStyle/>
          <a:p>
            <a:r>
              <a:rPr lang="en-US" dirty="0"/>
              <a:t>The fine art of expectation setting</a:t>
            </a:r>
            <a:endParaRPr lang="da-DK" dirty="0"/>
          </a:p>
        </p:txBody>
      </p:sp>
    </p:spTree>
    <p:extLst>
      <p:ext uri="{BB962C8B-B14F-4D97-AF65-F5344CB8AC3E}">
        <p14:creationId xmlns:p14="http://schemas.microsoft.com/office/powerpoint/2010/main" val="37016739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arn2-1.xx.fbcdn.net/hphotos-xpa1/v/t1.0-9/375769_10152093399111840_15139802_n.jpg?oh=a3d4cfaf1487920ab4866a0f8b73622f&amp;oe=5685F8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5" y="209404"/>
            <a:ext cx="4506817" cy="64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0431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Planning</a:t>
            </a:r>
            <a:endParaRPr lang="da-DK" dirty="0"/>
          </a:p>
        </p:txBody>
      </p:sp>
      <p:sp>
        <p:nvSpPr>
          <p:cNvPr id="5" name="Pladsholder til indhold 4"/>
          <p:cNvSpPr>
            <a:spLocks noGrp="1"/>
          </p:cNvSpPr>
          <p:nvPr>
            <p:ph sz="quarter" idx="12"/>
          </p:nvPr>
        </p:nvSpPr>
        <p:spPr>
          <a:xfrm>
            <a:off x="510346" y="1560469"/>
            <a:ext cx="3724643" cy="1706188"/>
          </a:xfrm>
        </p:spPr>
        <p:txBody>
          <a:bodyPr/>
          <a:lstStyle/>
          <a:p>
            <a:pPr marL="0" indent="0">
              <a:buNone/>
            </a:pPr>
            <a:r>
              <a:rPr lang="en-US" sz="1400" dirty="0"/>
              <a:t>In its simplest form, agile planning is nothing more than measuring the speed a team can turn user stories into working, production-ready software and then using that to figure out when they’ll be done.</a:t>
            </a:r>
            <a:endParaRPr lang="da-DK" sz="1400" dirty="0"/>
          </a:p>
        </p:txBody>
      </p:sp>
      <p:pic>
        <p:nvPicPr>
          <p:cNvPr id="1331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642" y="1101385"/>
            <a:ext cx="4293325" cy="19692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3370112"/>
            <a:ext cx="7928261" cy="3016210"/>
          </a:xfrm>
          <a:prstGeom prst="rect">
            <a:avLst/>
          </a:prstGeom>
        </p:spPr>
        <p:txBody>
          <a:bodyPr wrap="square">
            <a:spAutoFit/>
          </a:bodyPr>
          <a:lstStyle/>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To give us a rough idea about delivery dates, we take the total effort for the project, divide it by our estimated team velocity, and calculate how many iterations we think we’ll require to deliver our project. This becomes our project plan.</a:t>
            </a:r>
          </a:p>
          <a:p>
            <a:pPr marL="357188">
              <a:spcAft>
                <a:spcPts val="1200"/>
              </a:spcAft>
            </a:pPr>
            <a:r>
              <a:rPr lang="en-US" sz="1400" b="1" dirty="0">
                <a:solidFill>
                  <a:srgbClr val="333333"/>
                </a:solidFill>
                <a:latin typeface="Verdana" panose="020B0604030504040204" pitchFamily="34" charset="0"/>
                <a:ea typeface="Verdana" panose="020B0604030504040204" pitchFamily="34" charset="0"/>
                <a:cs typeface="Verdana" panose="020B0604030504040204" pitchFamily="34" charset="0"/>
              </a:rPr>
              <a:t># iterations = total effort / estimated team velocity</a:t>
            </a:r>
          </a:p>
          <a:p>
            <a:pPr>
              <a:spcAft>
                <a:spcPts val="1200"/>
              </a:spcAft>
            </a:pPr>
            <a:endPar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For example:</a:t>
            </a:r>
          </a:p>
          <a:p>
            <a:pPr marL="357188">
              <a:spcAft>
                <a:spcPts val="1200"/>
              </a:spcAft>
            </a:pPr>
            <a:r>
              <a:rPr lang="en-US" sz="1400" b="1"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 iterations = 100 pts / 10 pts per iteration = 10 iterations</a:t>
            </a: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Now, as we start delivering, one of two things is going to happen. We are going to discover that we are going faster than expected or we are going slower than we originally thought.</a:t>
            </a:r>
            <a:endParaRPr lang="en-US" sz="1400" b="0" i="0"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316" name="Picture 4" descr="agile in a nutshel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7"/>
          <a:stretch/>
        </p:blipFill>
        <p:spPr bwMode="auto">
          <a:xfrm>
            <a:off x="7262949" y="3908948"/>
            <a:ext cx="1881051" cy="169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473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Scrum</a:t>
            </a:r>
            <a:endParaRPr lang="da-DK" dirty="0"/>
          </a:p>
        </p:txBody>
      </p:sp>
    </p:spTree>
    <p:extLst>
      <p:ext uri="{BB962C8B-B14F-4D97-AF65-F5344CB8AC3E}">
        <p14:creationId xmlns:p14="http://schemas.microsoft.com/office/powerpoint/2010/main" val="992726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Agile overview</a:t>
            </a:r>
            <a:endParaRPr lang="en-US" dirty="0"/>
          </a:p>
        </p:txBody>
      </p:sp>
      <p:pic>
        <p:nvPicPr>
          <p:cNvPr id="13" name="Billede 12"/>
          <p:cNvPicPr>
            <a:picLocks noChangeAspect="1"/>
          </p:cNvPicPr>
          <p:nvPr/>
        </p:nvPicPr>
        <p:blipFill>
          <a:blip r:embed="rId2"/>
          <a:stretch>
            <a:fillRect/>
          </a:stretch>
        </p:blipFill>
        <p:spPr>
          <a:xfrm>
            <a:off x="620943" y="1504950"/>
            <a:ext cx="8153400" cy="5353050"/>
          </a:xfrm>
          <a:prstGeom prst="rect">
            <a:avLst/>
          </a:prstGeom>
        </p:spPr>
      </p:pic>
    </p:spTree>
    <p:extLst>
      <p:ext uri="{BB962C8B-B14F-4D97-AF65-F5344CB8AC3E}">
        <p14:creationId xmlns:p14="http://schemas.microsoft.com/office/powerpoint/2010/main" val="37593272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scubes.com/wp-content/uploads/2015/09/scrum_mechanics.png"/>
          <p:cNvPicPr>
            <a:picLocks noChangeAspect="1" noChangeArrowheads="1"/>
          </p:cNvPicPr>
          <p:nvPr/>
        </p:nvPicPr>
        <p:blipFill rotWithShape="1">
          <a:blip r:embed="rId2">
            <a:extLst>
              <a:ext uri="{28A0092B-C50C-407E-A947-70E740481C1C}">
                <a14:useLocalDpi xmlns:a14="http://schemas.microsoft.com/office/drawing/2010/main" val="0"/>
              </a:ext>
            </a:extLst>
          </a:blip>
          <a:srcRect l="7163" t="7202" r="4807" b="2705"/>
          <a:stretch/>
        </p:blipFill>
        <p:spPr bwMode="auto">
          <a:xfrm>
            <a:off x="258266" y="135513"/>
            <a:ext cx="8718211" cy="658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3368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jonstechbits.files.wordpress.com/2012/03/scrum-product-owner-ro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61" y="291214"/>
            <a:ext cx="8657028" cy="624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02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35qk152ejao6mi5pan29erbr9.wpengine.netdna-cdn.com/wp-content/uploads/2013/05/Scrum_Frame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4437"/>
            <a:ext cx="9144000" cy="513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347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Exercise 7.5.1 – page 254 – 256</a:t>
            </a:r>
          </a:p>
          <a:p>
            <a:r>
              <a:rPr lang="en-US" dirty="0" smtClean="0"/>
              <a:t>From “</a:t>
            </a:r>
            <a:r>
              <a:rPr lang="de-DE" dirty="0"/>
              <a:t>I am Agile - Klaus Nielsen</a:t>
            </a:r>
            <a:r>
              <a:rPr lang="en-US" dirty="0" smtClean="0"/>
              <a:t>”</a:t>
            </a:r>
            <a:endParaRPr lang="en-US" dirty="0"/>
          </a:p>
        </p:txBody>
      </p:sp>
      <p:sp>
        <p:nvSpPr>
          <p:cNvPr id="3" name="Pladsholder til indhold 2"/>
          <p:cNvSpPr>
            <a:spLocks noGrp="1"/>
          </p:cNvSpPr>
          <p:nvPr>
            <p:ph sz="quarter" idx="12"/>
          </p:nvPr>
        </p:nvSpPr>
        <p:spPr/>
        <p:txBody>
          <a:bodyPr>
            <a:normAutofit/>
          </a:bodyPr>
          <a:lstStyle/>
          <a:p>
            <a:pPr>
              <a:spcBef>
                <a:spcPts val="0"/>
              </a:spcBef>
            </a:pPr>
            <a:r>
              <a:rPr lang="en-US" dirty="0" smtClean="0"/>
              <a:t>What would you recommend in order to reduce the hindrances of working with staff in many time zones?</a:t>
            </a:r>
          </a:p>
          <a:p>
            <a:pPr>
              <a:spcBef>
                <a:spcPts val="0"/>
              </a:spcBef>
            </a:pPr>
            <a:endParaRPr lang="en-US" dirty="0" smtClean="0"/>
          </a:p>
          <a:p>
            <a:pPr>
              <a:spcBef>
                <a:spcPts val="0"/>
              </a:spcBef>
            </a:pPr>
            <a:r>
              <a:rPr lang="en-US" dirty="0" smtClean="0"/>
              <a:t>Leading and motivating distributed teams differs from leading and motivating collocated teams – What would you do differently as team member, product owner or project Manager?</a:t>
            </a:r>
          </a:p>
          <a:p>
            <a:pPr>
              <a:spcBef>
                <a:spcPts val="0"/>
              </a:spcBef>
            </a:pPr>
            <a:endParaRPr lang="en-US" dirty="0" smtClean="0"/>
          </a:p>
          <a:p>
            <a:pPr>
              <a:spcBef>
                <a:spcPts val="0"/>
              </a:spcBef>
            </a:pPr>
            <a:r>
              <a:rPr lang="en-US" dirty="0" smtClean="0"/>
              <a:t>Is the success of Igor only due to a more iterative approach of the software development and change of business model? Or, were there other factors involved?</a:t>
            </a:r>
            <a:endParaRPr lang="en-US" dirty="0"/>
          </a:p>
        </p:txBody>
      </p:sp>
      <p:sp>
        <p:nvSpPr>
          <p:cNvPr id="6" name="Tekstfelt 5"/>
          <p:cNvSpPr txBox="1"/>
          <p:nvPr/>
        </p:nvSpPr>
        <p:spPr>
          <a:xfrm>
            <a:off x="4893087" y="6435701"/>
            <a:ext cx="3380862" cy="369332"/>
          </a:xfrm>
          <a:prstGeom prst="rect">
            <a:avLst/>
          </a:prstGeom>
          <a:noFill/>
        </p:spPr>
        <p:txBody>
          <a:bodyPr wrap="none" rtlCol="0">
            <a:spAutoFit/>
          </a:bodyPr>
          <a:lstStyle/>
          <a:p>
            <a:r>
              <a:rPr lang="da-DK" dirty="0" smtClean="0"/>
              <a:t>PDF </a:t>
            </a:r>
            <a:r>
              <a:rPr lang="da-DK" dirty="0"/>
              <a:t>on fronter - </a:t>
            </a:r>
            <a:r>
              <a:rPr lang="en-US" dirty="0" smtClean="0"/>
              <a:t>Exercise</a:t>
            </a:r>
            <a:r>
              <a:rPr lang="da-DK" dirty="0" smtClean="0"/>
              <a:t> 7.5.1.pdf</a:t>
            </a:r>
            <a:endParaRPr lang="da-DK" dirty="0"/>
          </a:p>
        </p:txBody>
      </p:sp>
    </p:spTree>
    <p:extLst>
      <p:ext uri="{BB962C8B-B14F-4D97-AF65-F5344CB8AC3E}">
        <p14:creationId xmlns:p14="http://schemas.microsoft.com/office/powerpoint/2010/main" val="282263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blog.venturepact.com/wp-content/uploads/2015/09/scrum-infographics-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603"/>
          <a:stretch/>
        </p:blipFill>
        <p:spPr bwMode="auto">
          <a:xfrm>
            <a:off x="740238" y="0"/>
            <a:ext cx="358283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blog.venturepact.com/wp-content/uploads/2015/09/scrum-infographics-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9143"/>
          <a:stretch/>
        </p:blipFill>
        <p:spPr bwMode="auto">
          <a:xfrm>
            <a:off x="4689571" y="0"/>
            <a:ext cx="3487784" cy="6873428"/>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rot="16200000">
            <a:off x="5760719" y="3330864"/>
            <a:ext cx="6561909" cy="523220"/>
          </a:xfrm>
          <a:prstGeom prst="rect">
            <a:avLst/>
          </a:prstGeom>
        </p:spPr>
        <p:txBody>
          <a:bodyPr wrap="square">
            <a:spAutoFit/>
          </a:bodyPr>
          <a:lstStyle/>
          <a:p>
            <a:r>
              <a:rPr lang="da-DK" sz="1400" dirty="0" smtClean="0">
                <a:hlinkClick r:id="rId4"/>
              </a:rPr>
              <a:t>http://blog.venturepact.com/10-tips-for-successful-scrum-implementation</a:t>
            </a:r>
            <a:r>
              <a:rPr lang="da-DK" sz="1400" dirty="0" smtClean="0"/>
              <a:t> </a:t>
            </a:r>
          </a:p>
          <a:p>
            <a:endParaRPr lang="da-DK" sz="1400" dirty="0"/>
          </a:p>
        </p:txBody>
      </p:sp>
    </p:spTree>
    <p:extLst>
      <p:ext uri="{BB962C8B-B14F-4D97-AF65-F5344CB8AC3E}">
        <p14:creationId xmlns:p14="http://schemas.microsoft.com/office/powerpoint/2010/main" val="40012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2000" dirty="0" smtClean="0"/>
              <a:t>Explaining </a:t>
            </a:r>
            <a:r>
              <a:rPr lang="en-US" sz="2000" dirty="0"/>
              <a:t>Agile - Martin Fowler and Neil Ford at USI</a:t>
            </a:r>
            <a:endParaRPr lang="da-DK" sz="2000" dirty="0"/>
          </a:p>
        </p:txBody>
      </p:sp>
      <p:pic>
        <p:nvPicPr>
          <p:cNvPr id="4" name="GE6lbPLEAzc"/>
          <p:cNvPicPr>
            <a:picLocks noGrp="1" noRot="1" noChangeAspect="1"/>
          </p:cNvPicPr>
          <p:nvPr>
            <p:ph sz="quarter" idx="12"/>
            <a:videoFile r:link="rId1"/>
          </p:nvPr>
        </p:nvPicPr>
        <p:blipFill>
          <a:blip r:embed="rId3"/>
          <a:stretch>
            <a:fillRect/>
          </a:stretch>
        </p:blipFill>
        <p:spPr>
          <a:xfrm>
            <a:off x="599016" y="1894946"/>
            <a:ext cx="8025459" cy="4514321"/>
          </a:xfrm>
          <a:prstGeom prst="rect">
            <a:avLst/>
          </a:prstGeom>
        </p:spPr>
      </p:pic>
    </p:spTree>
    <p:extLst>
      <p:ext uri="{BB962C8B-B14F-4D97-AF65-F5344CB8AC3E}">
        <p14:creationId xmlns:p14="http://schemas.microsoft.com/office/powerpoint/2010/main" val="29103282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1400" dirty="0"/>
              <a:t>My agile journey : XP, Scrum, Lean, Kanban and back again - Jesper </a:t>
            </a:r>
            <a:r>
              <a:rPr lang="en-US" sz="1400" dirty="0" err="1"/>
              <a:t>Boeg</a:t>
            </a:r>
            <a:endParaRPr lang="da-DK" sz="1400" dirty="0"/>
          </a:p>
        </p:txBody>
      </p:sp>
      <p:pic>
        <p:nvPicPr>
          <p:cNvPr id="4" name="7H67V6noueE"/>
          <p:cNvPicPr>
            <a:picLocks noGrp="1" noRot="1" noChangeAspect="1"/>
          </p:cNvPicPr>
          <p:nvPr>
            <p:ph sz="quarter" idx="12"/>
            <a:videoFile r:link="rId1"/>
          </p:nvPr>
        </p:nvPicPr>
        <p:blipFill>
          <a:blip r:embed="rId3"/>
          <a:stretch>
            <a:fillRect/>
          </a:stretch>
        </p:blipFill>
        <p:spPr>
          <a:xfrm>
            <a:off x="510347" y="1937279"/>
            <a:ext cx="8086620" cy="4548724"/>
          </a:xfrm>
          <a:prstGeom prst="rect">
            <a:avLst/>
          </a:prstGeom>
        </p:spPr>
      </p:pic>
    </p:spTree>
    <p:extLst>
      <p:ext uri="{BB962C8B-B14F-4D97-AF65-F5344CB8AC3E}">
        <p14:creationId xmlns:p14="http://schemas.microsoft.com/office/powerpoint/2010/main" val="23447909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dirty="0" smtClean="0"/>
              <a:t>Dr</a:t>
            </a:r>
            <a:r>
              <a:rPr lang="en-US" dirty="0"/>
              <a:t>. Alistair Cockburn "Why Agile Works"</a:t>
            </a:r>
            <a:endParaRPr lang="da-DK" dirty="0"/>
          </a:p>
        </p:txBody>
      </p:sp>
      <p:pic>
        <p:nvPicPr>
          <p:cNvPr id="4" name="BdSiBlLafNY"/>
          <p:cNvPicPr>
            <a:picLocks noGrp="1" noRot="1" noChangeAspect="1"/>
          </p:cNvPicPr>
          <p:nvPr>
            <p:ph sz="quarter" idx="12"/>
            <a:videoFile r:link="rId1"/>
          </p:nvPr>
        </p:nvPicPr>
        <p:blipFill>
          <a:blip r:embed="rId3"/>
          <a:stretch>
            <a:fillRect/>
          </a:stretch>
        </p:blipFill>
        <p:spPr>
          <a:xfrm>
            <a:off x="571264" y="1903413"/>
            <a:ext cx="7964786" cy="4480192"/>
          </a:xfrm>
          <a:prstGeom prst="rect">
            <a:avLst/>
          </a:prstGeom>
        </p:spPr>
      </p:pic>
    </p:spTree>
    <p:extLst>
      <p:ext uri="{BB962C8B-B14F-4D97-AF65-F5344CB8AC3E}">
        <p14:creationId xmlns:p14="http://schemas.microsoft.com/office/powerpoint/2010/main" val="42274562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a:t>Agile </a:t>
            </a:r>
            <a:r>
              <a:rPr lang="da-DK" dirty="0" err="1"/>
              <a:t>Estimation</a:t>
            </a:r>
            <a:endParaRPr lang="da-DK" dirty="0"/>
          </a:p>
        </p:txBody>
      </p:sp>
      <p:pic>
        <p:nvPicPr>
          <p:cNvPr id="5" name="sCCUEtjCpCs"/>
          <p:cNvPicPr>
            <a:picLocks noGrp="1" noRot="1" noChangeAspect="1"/>
          </p:cNvPicPr>
          <p:nvPr>
            <p:ph sz="quarter" idx="12"/>
            <a:videoFile r:link="rId1"/>
          </p:nvPr>
        </p:nvPicPr>
        <p:blipFill>
          <a:blip r:embed="rId3"/>
          <a:stretch>
            <a:fillRect/>
          </a:stretch>
        </p:blipFill>
        <p:spPr>
          <a:xfrm>
            <a:off x="811513" y="1813120"/>
            <a:ext cx="7484288" cy="4209912"/>
          </a:xfrm>
          <a:prstGeom prst="rect">
            <a:avLst/>
          </a:prstGeom>
        </p:spPr>
      </p:pic>
    </p:spTree>
    <p:extLst>
      <p:ext uri="{BB962C8B-B14F-4D97-AF65-F5344CB8AC3E}">
        <p14:creationId xmlns:p14="http://schemas.microsoft.com/office/powerpoint/2010/main" val="283004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Learn agile estimation in 10 minutes</a:t>
            </a:r>
            <a:endParaRPr lang="da-DK" dirty="0"/>
          </a:p>
        </p:txBody>
      </p:sp>
      <p:pic>
        <p:nvPicPr>
          <p:cNvPr id="5" name="Hwu438QSb_g"/>
          <p:cNvPicPr>
            <a:picLocks noGrp="1" noRot="1" noChangeAspect="1"/>
          </p:cNvPicPr>
          <p:nvPr>
            <p:ph sz="quarter" idx="12"/>
            <a:videoFile r:link="rId1"/>
          </p:nvPr>
        </p:nvPicPr>
        <p:blipFill>
          <a:blip r:embed="rId3"/>
          <a:stretch>
            <a:fillRect/>
          </a:stretch>
        </p:blipFill>
        <p:spPr>
          <a:xfrm>
            <a:off x="984503" y="1975984"/>
            <a:ext cx="7062217" cy="3972498"/>
          </a:xfrm>
          <a:prstGeom prst="rect">
            <a:avLst/>
          </a:prstGeom>
        </p:spPr>
      </p:pic>
    </p:spTree>
    <p:extLst>
      <p:ext uri="{BB962C8B-B14F-4D97-AF65-F5344CB8AC3E}">
        <p14:creationId xmlns:p14="http://schemas.microsoft.com/office/powerpoint/2010/main" val="156042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Manifesto for Agile Software </a:t>
            </a:r>
            <a:r>
              <a:rPr lang="en-US" dirty="0" smtClean="0"/>
              <a:t>Development</a:t>
            </a:r>
            <a:endParaRPr lang="en-US" dirty="0"/>
          </a:p>
        </p:txBody>
      </p:sp>
      <p:sp>
        <p:nvSpPr>
          <p:cNvPr id="3" name="Pladsholder til indhold 2"/>
          <p:cNvSpPr>
            <a:spLocks noGrp="1"/>
          </p:cNvSpPr>
          <p:nvPr>
            <p:ph sz="quarter" idx="12"/>
          </p:nvPr>
        </p:nvSpPr>
        <p:spPr/>
        <p:txBody>
          <a:bodyPr/>
          <a:lstStyle/>
          <a:p>
            <a:pPr marL="0" indent="0">
              <a:buNone/>
            </a:pPr>
            <a:r>
              <a:rPr lang="en-US" dirty="0"/>
              <a:t>We are uncovering better ways of </a:t>
            </a:r>
            <a:r>
              <a:rPr lang="en-US" dirty="0" smtClean="0"/>
              <a:t>developing software </a:t>
            </a:r>
            <a:r>
              <a:rPr lang="en-US" dirty="0"/>
              <a:t>by doing it and helping others do it</a:t>
            </a:r>
            <a:r>
              <a:rPr lang="en-US" dirty="0" smtClean="0"/>
              <a:t>.</a:t>
            </a:r>
          </a:p>
          <a:p>
            <a:pPr marL="0" indent="0">
              <a:buNone/>
            </a:pPr>
            <a:r>
              <a:rPr lang="en-US" dirty="0"/>
              <a:t/>
            </a:r>
            <a:br>
              <a:rPr lang="en-US" dirty="0"/>
            </a:br>
            <a:r>
              <a:rPr lang="en-US" dirty="0"/>
              <a:t>Through this work we have come to value:</a:t>
            </a:r>
            <a:br>
              <a:rPr lang="en-US" dirty="0"/>
            </a:br>
            <a:endParaRPr lang="en-US" dirty="0"/>
          </a:p>
          <a:p>
            <a:pPr marL="712788" indent="-257175"/>
            <a:r>
              <a:rPr lang="en-US" dirty="0">
                <a:solidFill>
                  <a:srgbClr val="00B050"/>
                </a:solidFill>
              </a:rPr>
              <a:t>Individuals and interactions</a:t>
            </a:r>
            <a:r>
              <a:rPr lang="en-US" dirty="0"/>
              <a:t> over </a:t>
            </a:r>
            <a:r>
              <a:rPr lang="en-US" dirty="0">
                <a:solidFill>
                  <a:srgbClr val="FF0000"/>
                </a:solidFill>
              </a:rPr>
              <a:t>processes and </a:t>
            </a:r>
            <a:r>
              <a:rPr lang="en-US" dirty="0" smtClean="0">
                <a:solidFill>
                  <a:srgbClr val="FF0000"/>
                </a:solidFill>
              </a:rPr>
              <a:t>tools</a:t>
            </a:r>
          </a:p>
          <a:p>
            <a:pPr marL="712788" indent="-257175"/>
            <a:r>
              <a:rPr lang="en-US" dirty="0">
                <a:solidFill>
                  <a:srgbClr val="00B050"/>
                </a:solidFill>
              </a:rPr>
              <a:t>Working software</a:t>
            </a:r>
            <a:r>
              <a:rPr lang="en-US" dirty="0"/>
              <a:t> over </a:t>
            </a:r>
            <a:r>
              <a:rPr lang="en-US" dirty="0">
                <a:solidFill>
                  <a:srgbClr val="FF0000"/>
                </a:solidFill>
              </a:rPr>
              <a:t>comprehensive documentation</a:t>
            </a:r>
          </a:p>
          <a:p>
            <a:pPr marL="712788" indent="-257175"/>
            <a:r>
              <a:rPr lang="en-US" dirty="0">
                <a:solidFill>
                  <a:srgbClr val="00B050"/>
                </a:solidFill>
              </a:rPr>
              <a:t>Customer collaboration</a:t>
            </a:r>
            <a:r>
              <a:rPr lang="en-US" dirty="0"/>
              <a:t> over </a:t>
            </a:r>
            <a:r>
              <a:rPr lang="en-US" dirty="0">
                <a:solidFill>
                  <a:srgbClr val="FF0000"/>
                </a:solidFill>
              </a:rPr>
              <a:t>contract negotiation</a:t>
            </a:r>
          </a:p>
          <a:p>
            <a:pPr marL="712788" indent="-257175"/>
            <a:r>
              <a:rPr lang="en-US" dirty="0">
                <a:solidFill>
                  <a:srgbClr val="00B050"/>
                </a:solidFill>
              </a:rPr>
              <a:t>Responding to change</a:t>
            </a:r>
            <a:r>
              <a:rPr lang="en-US" dirty="0"/>
              <a:t> over </a:t>
            </a:r>
            <a:r>
              <a:rPr lang="en-US" dirty="0">
                <a:solidFill>
                  <a:srgbClr val="FF0000"/>
                </a:solidFill>
              </a:rPr>
              <a:t>following a plan</a:t>
            </a:r>
            <a:r>
              <a:rPr lang="en-US" dirty="0"/>
              <a:t/>
            </a:r>
            <a:br>
              <a:rPr lang="en-US" dirty="0"/>
            </a:br>
            <a:endParaRPr lang="en-US" dirty="0"/>
          </a:p>
          <a:p>
            <a:pPr marL="0" indent="0">
              <a:buNone/>
            </a:pPr>
            <a:r>
              <a:rPr lang="en-US" dirty="0"/>
              <a:t>That is, while there is value in the items </a:t>
            </a:r>
            <a:r>
              <a:rPr lang="en-US" dirty="0" smtClean="0"/>
              <a:t>on the </a:t>
            </a:r>
            <a:r>
              <a:rPr lang="en-US" dirty="0">
                <a:solidFill>
                  <a:srgbClr val="FF0000"/>
                </a:solidFill>
              </a:rPr>
              <a:t>right</a:t>
            </a:r>
            <a:r>
              <a:rPr lang="en-US" dirty="0"/>
              <a:t>, we value the items on the </a:t>
            </a:r>
            <a:r>
              <a:rPr lang="en-US" dirty="0">
                <a:solidFill>
                  <a:srgbClr val="00B050"/>
                </a:solidFill>
              </a:rPr>
              <a:t>left</a:t>
            </a:r>
            <a:r>
              <a:rPr lang="en-US" dirty="0"/>
              <a:t> more.</a:t>
            </a:r>
          </a:p>
          <a:p>
            <a:endParaRPr lang="da-DK" dirty="0"/>
          </a:p>
        </p:txBody>
      </p:sp>
      <p:sp>
        <p:nvSpPr>
          <p:cNvPr id="4" name="Rektangel 3"/>
          <p:cNvSpPr/>
          <p:nvPr/>
        </p:nvSpPr>
        <p:spPr>
          <a:xfrm>
            <a:off x="6491351" y="6488668"/>
            <a:ext cx="2652649" cy="369332"/>
          </a:xfrm>
          <a:prstGeom prst="rect">
            <a:avLst/>
          </a:prstGeom>
        </p:spPr>
        <p:txBody>
          <a:bodyPr wrap="none">
            <a:spAutoFit/>
          </a:bodyPr>
          <a:lstStyle/>
          <a:p>
            <a:r>
              <a:rPr lang="da-DK" dirty="0" smtClean="0">
                <a:hlinkClick r:id="rId2"/>
              </a:rPr>
              <a:t>http://agilemanifesto.org</a:t>
            </a:r>
            <a:r>
              <a:rPr lang="da-DK" dirty="0" smtClean="0"/>
              <a:t> </a:t>
            </a:r>
            <a:endParaRPr lang="da-DK" dirty="0"/>
          </a:p>
        </p:txBody>
      </p:sp>
    </p:spTree>
    <p:extLst>
      <p:ext uri="{BB962C8B-B14F-4D97-AF65-F5344CB8AC3E}">
        <p14:creationId xmlns:p14="http://schemas.microsoft.com/office/powerpoint/2010/main" val="26314079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sz="2800" dirty="0"/>
              <a:t>Agile </a:t>
            </a:r>
            <a:r>
              <a:rPr lang="da-DK" sz="2800" dirty="0" err="1"/>
              <a:t>Estimation</a:t>
            </a:r>
            <a:r>
              <a:rPr lang="da-DK" sz="2800" dirty="0"/>
              <a:t> - Microsoft </a:t>
            </a:r>
            <a:r>
              <a:rPr lang="da-DK" sz="2800" dirty="0" err="1"/>
              <a:t>TechEd</a:t>
            </a:r>
            <a:r>
              <a:rPr lang="da-DK" sz="2800" dirty="0"/>
              <a:t> North America 2011</a:t>
            </a:r>
            <a:endParaRPr lang="da-DK" dirty="0"/>
          </a:p>
        </p:txBody>
      </p:sp>
      <p:pic>
        <p:nvPicPr>
          <p:cNvPr id="5" name="nkRH64XSmP0"/>
          <p:cNvPicPr>
            <a:picLocks noGrp="1" noRot="1" noChangeAspect="1"/>
          </p:cNvPicPr>
          <p:nvPr>
            <p:ph sz="quarter" idx="12"/>
            <a:videoFile r:link="rId1"/>
          </p:nvPr>
        </p:nvPicPr>
        <p:blipFill>
          <a:blip r:embed="rId3"/>
          <a:stretch>
            <a:fillRect/>
          </a:stretch>
        </p:blipFill>
        <p:spPr>
          <a:xfrm>
            <a:off x="1335133" y="2359161"/>
            <a:ext cx="6615793" cy="3721384"/>
          </a:xfrm>
          <a:prstGeom prst="rect">
            <a:avLst/>
          </a:prstGeom>
        </p:spPr>
      </p:pic>
    </p:spTree>
    <p:extLst>
      <p:ext uri="{BB962C8B-B14F-4D97-AF65-F5344CB8AC3E}">
        <p14:creationId xmlns:p14="http://schemas.microsoft.com/office/powerpoint/2010/main" val="177759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sz="2800" dirty="0"/>
              <a:t>Agile Estimating and Planning: Planning Poker - Mike Cohn</a:t>
            </a:r>
            <a:endParaRPr lang="da-DK" dirty="0"/>
          </a:p>
        </p:txBody>
      </p:sp>
      <p:pic>
        <p:nvPicPr>
          <p:cNvPr id="5" name="MrIZMuvjTws"/>
          <p:cNvPicPr>
            <a:picLocks noGrp="1" noRot="1" noChangeAspect="1"/>
          </p:cNvPicPr>
          <p:nvPr>
            <p:ph sz="quarter" idx="12"/>
            <a:videoFile r:link="rId1"/>
          </p:nvPr>
        </p:nvPicPr>
        <p:blipFill>
          <a:blip r:embed="rId3"/>
          <a:stretch>
            <a:fillRect/>
          </a:stretch>
        </p:blipFill>
        <p:spPr>
          <a:xfrm>
            <a:off x="1082585" y="2385288"/>
            <a:ext cx="6493872" cy="3652803"/>
          </a:xfrm>
          <a:prstGeom prst="rect">
            <a:avLst/>
          </a:prstGeom>
        </p:spPr>
      </p:pic>
    </p:spTree>
    <p:extLst>
      <p:ext uri="{BB962C8B-B14F-4D97-AF65-F5344CB8AC3E}">
        <p14:creationId xmlns:p14="http://schemas.microsoft.com/office/powerpoint/2010/main" val="3287138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half" idx="1"/>
          </p:nvPr>
        </p:nvSpPr>
        <p:spPr>
          <a:xfrm>
            <a:off x="510346" y="1508886"/>
            <a:ext cx="3985454" cy="5152557"/>
          </a:xfrm>
        </p:spPr>
        <p:txBody>
          <a:bodyPr>
            <a:noAutofit/>
          </a:bodyPr>
          <a:lstStyle/>
          <a:p>
            <a:pPr>
              <a:lnSpc>
                <a:spcPct val="120000"/>
              </a:lnSpc>
              <a:spcBef>
                <a:spcPts val="0"/>
              </a:spcBef>
              <a:spcAft>
                <a:spcPts val="1200"/>
              </a:spcAft>
              <a:buFont typeface="+mj-lt"/>
              <a:buAutoNum type="arabicPeriod"/>
            </a:pPr>
            <a:r>
              <a:rPr lang="en-US" sz="1200" dirty="0"/>
              <a:t>Our highest priority is to satisfy the </a:t>
            </a:r>
            <a:r>
              <a:rPr lang="en-US" sz="1200" dirty="0" smtClean="0"/>
              <a:t>customer through </a:t>
            </a:r>
            <a:r>
              <a:rPr lang="en-US" sz="1200" dirty="0"/>
              <a:t>early and continuous </a:t>
            </a:r>
            <a:r>
              <a:rPr lang="en-US" sz="1200" dirty="0" smtClean="0"/>
              <a:t>delivery of </a:t>
            </a:r>
            <a:r>
              <a:rPr lang="en-US" sz="1200" dirty="0"/>
              <a:t>valuable software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Welcome </a:t>
            </a:r>
            <a:r>
              <a:rPr lang="en-US" sz="1200" dirty="0" smtClean="0"/>
              <a:t>changing requirements</a:t>
            </a:r>
            <a:r>
              <a:rPr lang="en-US" sz="1200" dirty="0"/>
              <a:t>, even late in </a:t>
            </a:r>
            <a:r>
              <a:rPr lang="en-US" sz="1200" dirty="0" smtClean="0"/>
              <a:t> development</a:t>
            </a:r>
            <a:r>
              <a:rPr lang="en-US" sz="1200" dirty="0"/>
              <a:t>. Agile processes harness change for </a:t>
            </a:r>
            <a:r>
              <a:rPr lang="en-US" sz="1200" dirty="0" smtClean="0"/>
              <a:t>the </a:t>
            </a:r>
            <a:r>
              <a:rPr lang="en-US" sz="1200" dirty="0"/>
              <a:t>customer's competitive advantage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Deliver working software frequently, from a </a:t>
            </a:r>
            <a:r>
              <a:rPr lang="en-US" sz="1200" dirty="0" smtClean="0"/>
              <a:t>couple </a:t>
            </a:r>
            <a:r>
              <a:rPr lang="en-US" sz="1200" dirty="0"/>
              <a:t>of weeks to a couple of months, with a </a:t>
            </a:r>
            <a:r>
              <a:rPr lang="en-US" sz="1200" dirty="0" smtClean="0"/>
              <a:t>preference </a:t>
            </a:r>
            <a:r>
              <a:rPr lang="en-US" sz="1200" dirty="0"/>
              <a:t>to the shorter timescale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Business people and developers must </a:t>
            </a:r>
            <a:r>
              <a:rPr lang="en-US" sz="1200" dirty="0" smtClean="0"/>
              <a:t>work together </a:t>
            </a:r>
            <a:r>
              <a:rPr lang="en-US" sz="1200" dirty="0"/>
              <a:t>daily throughout the project</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Build projects </a:t>
            </a:r>
            <a:r>
              <a:rPr lang="en-US" sz="1200" dirty="0" smtClean="0"/>
              <a:t>around motivated </a:t>
            </a:r>
            <a:r>
              <a:rPr lang="en-US" sz="1200" dirty="0"/>
              <a:t>individuals. </a:t>
            </a:r>
            <a:r>
              <a:rPr lang="en-US" sz="1200" dirty="0" smtClean="0"/>
              <a:t>Give </a:t>
            </a:r>
            <a:r>
              <a:rPr lang="en-US" sz="1200" dirty="0"/>
              <a:t>them the environment and support they need, </a:t>
            </a:r>
            <a:r>
              <a:rPr lang="en-US" sz="1200" dirty="0" smtClean="0"/>
              <a:t>and </a:t>
            </a:r>
            <a:r>
              <a:rPr lang="en-US" sz="1200" dirty="0"/>
              <a:t>trust them to get the job done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The most efficient and effective method of </a:t>
            </a:r>
            <a:r>
              <a:rPr lang="en-US" sz="1200" dirty="0" smtClean="0"/>
              <a:t>conveying </a:t>
            </a:r>
            <a:r>
              <a:rPr lang="en-US" sz="1200" dirty="0"/>
              <a:t>information to and within a development </a:t>
            </a:r>
            <a:r>
              <a:rPr lang="en-US" sz="1200" dirty="0" smtClean="0"/>
              <a:t>team </a:t>
            </a:r>
            <a:r>
              <a:rPr lang="en-US" sz="1200" dirty="0"/>
              <a:t>is face-to-face conversation</a:t>
            </a:r>
            <a:r>
              <a:rPr lang="en-US" sz="1200" dirty="0" smtClean="0"/>
              <a:t>.</a:t>
            </a:r>
            <a:endParaRPr lang="en-US" sz="1200" dirty="0"/>
          </a:p>
        </p:txBody>
      </p:sp>
      <p:sp>
        <p:nvSpPr>
          <p:cNvPr id="5" name="Pladsholder til indhold 4"/>
          <p:cNvSpPr>
            <a:spLocks noGrp="1"/>
          </p:cNvSpPr>
          <p:nvPr>
            <p:ph sz="half" idx="2"/>
          </p:nvPr>
        </p:nvSpPr>
        <p:spPr>
          <a:xfrm>
            <a:off x="4648201" y="1436914"/>
            <a:ext cx="3948767" cy="5224529"/>
          </a:xfrm>
        </p:spPr>
        <p:txBody>
          <a:bodyPr lIns="99377" tIns="49688" rIns="99377" bIns="49688">
            <a:normAutofit/>
          </a:bodyPr>
          <a:lstStyle/>
          <a:p>
            <a:pPr>
              <a:lnSpc>
                <a:spcPct val="110000"/>
              </a:lnSpc>
              <a:spcBef>
                <a:spcPts val="0"/>
              </a:spcBef>
              <a:spcAft>
                <a:spcPts val="1200"/>
              </a:spcAft>
              <a:buFont typeface="+mj-lt"/>
              <a:buAutoNum type="arabicPeriod" startAt="7"/>
            </a:pPr>
            <a:r>
              <a:rPr lang="en-US" sz="1200" dirty="0"/>
              <a:t>Working software is the primary measure of progress.</a:t>
            </a:r>
          </a:p>
          <a:p>
            <a:pPr>
              <a:lnSpc>
                <a:spcPct val="110000"/>
              </a:lnSpc>
              <a:spcBef>
                <a:spcPts val="0"/>
              </a:spcBef>
              <a:spcAft>
                <a:spcPts val="1200"/>
              </a:spcAft>
              <a:buFont typeface="+mj-lt"/>
              <a:buAutoNum type="arabicPeriod" startAt="7"/>
            </a:pPr>
            <a:r>
              <a:rPr lang="en-US" sz="1200" dirty="0"/>
              <a:t>Agile processes promote sustainable development. </a:t>
            </a:r>
            <a:br>
              <a:rPr lang="en-US" sz="1200" dirty="0"/>
            </a:br>
            <a:r>
              <a:rPr lang="en-US" sz="1200" dirty="0"/>
              <a:t>The sponsors, developers, and users should be able to maintain a constant pace indefinitely.</a:t>
            </a:r>
          </a:p>
          <a:p>
            <a:pPr>
              <a:lnSpc>
                <a:spcPct val="110000"/>
              </a:lnSpc>
              <a:spcBef>
                <a:spcPts val="0"/>
              </a:spcBef>
              <a:spcAft>
                <a:spcPts val="1200"/>
              </a:spcAft>
              <a:buFont typeface="+mj-lt"/>
              <a:buAutoNum type="arabicPeriod" startAt="7"/>
            </a:pPr>
            <a:r>
              <a:rPr lang="en-US" sz="1200" dirty="0"/>
              <a:t>Continuous attention to technical excellence and good design enhances agility.</a:t>
            </a:r>
          </a:p>
          <a:p>
            <a:pPr>
              <a:lnSpc>
                <a:spcPct val="110000"/>
              </a:lnSpc>
              <a:spcBef>
                <a:spcPts val="0"/>
              </a:spcBef>
              <a:spcAft>
                <a:spcPts val="1200"/>
              </a:spcAft>
              <a:buFont typeface="+mj-lt"/>
              <a:buAutoNum type="arabicPeriod" startAt="7"/>
            </a:pPr>
            <a:r>
              <a:rPr lang="en-US" sz="1200" dirty="0"/>
              <a:t>Simplicity--the art of maximizing the amount of work not done--is essential.</a:t>
            </a:r>
          </a:p>
          <a:p>
            <a:pPr>
              <a:lnSpc>
                <a:spcPct val="110000"/>
              </a:lnSpc>
              <a:spcBef>
                <a:spcPts val="0"/>
              </a:spcBef>
              <a:spcAft>
                <a:spcPts val="1200"/>
              </a:spcAft>
              <a:buFont typeface="+mj-lt"/>
              <a:buAutoNum type="arabicPeriod" startAt="7"/>
            </a:pPr>
            <a:r>
              <a:rPr lang="en-US" sz="1200" dirty="0"/>
              <a:t>The best architectures, requirements, and designs  emerge from self organizing teams.</a:t>
            </a:r>
          </a:p>
          <a:p>
            <a:pPr>
              <a:lnSpc>
                <a:spcPct val="110000"/>
              </a:lnSpc>
              <a:spcBef>
                <a:spcPts val="0"/>
              </a:spcBef>
              <a:spcAft>
                <a:spcPts val="1200"/>
              </a:spcAft>
              <a:buFont typeface="+mj-lt"/>
              <a:buAutoNum type="arabicPeriod" startAt="7"/>
            </a:pPr>
            <a:r>
              <a:rPr lang="en-US" sz="1200" dirty="0"/>
              <a:t>At regular intervals, the team reflects on how  to become more effective, then tunes and adjusts its behavior accordingly.</a:t>
            </a:r>
          </a:p>
          <a:p>
            <a:pPr>
              <a:lnSpc>
                <a:spcPct val="120000"/>
              </a:lnSpc>
              <a:spcBef>
                <a:spcPts val="0"/>
              </a:spcBef>
              <a:spcAft>
                <a:spcPts val="1200"/>
              </a:spcAft>
            </a:pPr>
            <a:endParaRPr lang="da-DK" dirty="0"/>
          </a:p>
        </p:txBody>
      </p:sp>
      <p:sp>
        <p:nvSpPr>
          <p:cNvPr id="2" name="Pladsholder til tekst 1"/>
          <p:cNvSpPr>
            <a:spLocks noGrp="1"/>
          </p:cNvSpPr>
          <p:nvPr>
            <p:ph type="body" sz="quarter" idx="13"/>
          </p:nvPr>
        </p:nvSpPr>
        <p:spPr/>
        <p:txBody>
          <a:bodyPr/>
          <a:lstStyle/>
          <a:p>
            <a:r>
              <a:rPr lang="en-US" dirty="0"/>
              <a:t>Principles behind the Agile </a:t>
            </a:r>
            <a:r>
              <a:rPr lang="en-US" dirty="0" smtClean="0"/>
              <a:t>Manifesto</a:t>
            </a:r>
            <a:endParaRPr lang="en-US" dirty="0"/>
          </a:p>
        </p:txBody>
      </p:sp>
      <p:pic>
        <p:nvPicPr>
          <p:cNvPr id="9218" name="Picture 2" descr="http://stephenhaunts.files.wordpress.com/2013/02/team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6742" y="5463688"/>
            <a:ext cx="1257737" cy="1257737"/>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0" y="6582925"/>
            <a:ext cx="2790957" cy="276999"/>
          </a:xfrm>
          <a:prstGeom prst="rect">
            <a:avLst/>
          </a:prstGeom>
        </p:spPr>
        <p:txBody>
          <a:bodyPr wrap="none">
            <a:spAutoFit/>
          </a:bodyPr>
          <a:lstStyle/>
          <a:p>
            <a:r>
              <a:rPr lang="da-DK" sz="1200" dirty="0" smtClean="0">
                <a:hlinkClick r:id="rId3"/>
              </a:rPr>
              <a:t>http://agilemanifesto.org/principles.html</a:t>
            </a:r>
            <a:r>
              <a:rPr lang="da-DK" sz="1200" dirty="0" smtClean="0"/>
              <a:t> </a:t>
            </a:r>
            <a:endParaRPr lang="da-DK" sz="1200" dirty="0"/>
          </a:p>
        </p:txBody>
      </p:sp>
    </p:spTree>
    <p:extLst>
      <p:ext uri="{BB962C8B-B14F-4D97-AF65-F5344CB8AC3E}">
        <p14:creationId xmlns:p14="http://schemas.microsoft.com/office/powerpoint/2010/main" val="3924407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err="1"/>
              <a:t>Modern</a:t>
            </a:r>
            <a:r>
              <a:rPr lang="da-DK" dirty="0"/>
              <a:t> principles of Agile</a:t>
            </a:r>
          </a:p>
        </p:txBody>
      </p:sp>
      <p:pic>
        <p:nvPicPr>
          <p:cNvPr id="5" name="Billede 4"/>
          <p:cNvPicPr>
            <a:picLocks noChangeAspect="1"/>
          </p:cNvPicPr>
          <p:nvPr/>
        </p:nvPicPr>
        <p:blipFill>
          <a:blip r:embed="rId2"/>
          <a:stretch>
            <a:fillRect/>
          </a:stretch>
        </p:blipFill>
        <p:spPr>
          <a:xfrm>
            <a:off x="732873" y="2138533"/>
            <a:ext cx="6765131" cy="3707606"/>
          </a:xfrm>
          <a:prstGeom prst="rect">
            <a:avLst/>
          </a:prstGeom>
        </p:spPr>
      </p:pic>
    </p:spTree>
    <p:extLst>
      <p:ext uri="{BB962C8B-B14F-4D97-AF65-F5344CB8AC3E}">
        <p14:creationId xmlns:p14="http://schemas.microsoft.com/office/powerpoint/2010/main" val="417291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ab56d9d40691a70578282f94526336589e1b449"/>
</p:tagLst>
</file>

<file path=ppt/theme/theme1.xml><?xml version="1.0" encoding="utf-8"?>
<a:theme xmlns:a="http://schemas.openxmlformats.org/drawingml/2006/main" name="cph_Business">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E7AEDA699A6046B28BDB03A4B3ACE5" ma:contentTypeVersion="18" ma:contentTypeDescription="Create a new document." ma:contentTypeScope="" ma:versionID="02e15c3bcd745aa8f170db0a17cd0653">
  <xsd:schema xmlns:xsd="http://www.w3.org/2001/XMLSchema" xmlns:xs="http://www.w3.org/2001/XMLSchema" xmlns:p="http://schemas.microsoft.com/office/2006/metadata/properties" xmlns:ns1="http://schemas.microsoft.com/sharepoint/v3" xmlns:ns2="7d4bd1a6-963b-4ce5-9d6a-82f9bec88dc5" xmlns:ns3="d40e101a-1fec-4fbd-a9d0-ed41492f4cd8" targetNamespace="http://schemas.microsoft.com/office/2006/metadata/properties" ma:root="true" ma:fieldsID="e9ef13896b839d8d93edccf46d0a437c" ns1:_="" ns2:_="" ns3:_="">
    <xsd:import namespace="http://schemas.microsoft.com/sharepoint/v3"/>
    <xsd:import namespace="7d4bd1a6-963b-4ce5-9d6a-82f9bec88dc5"/>
    <xsd:import namespace="d40e101a-1fec-4fbd-a9d0-ed41492f4cd8"/>
    <xsd:element name="properties">
      <xsd:complexType>
        <xsd:sequence>
          <xsd:element name="documentManagement">
            <xsd:complexType>
              <xsd:all>
                <xsd:element ref="ns2:SharedWithUsers" minOccurs="0"/>
                <xsd:element ref="ns2:SharedWithDetails" minOccurs="0"/>
                <xsd:element ref="ns3:Initials" minOccurs="0"/>
                <xsd:element ref="ns3:Semester" minOccurs="0"/>
                <xsd:element ref="ns3:Indhold" minOccurs="0"/>
                <xsd:element ref="ns3:MediaServiceMetadata" minOccurs="0"/>
                <xsd:element ref="ns3:MediaServiceFastMetadata" minOccurs="0"/>
                <xsd:element ref="ns3:MediaServiceDateTaken" minOccurs="0"/>
                <xsd:element ref="ns3:MediaServiceAutoTags" minOccurs="0"/>
                <xsd:element ref="ns3: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4bd1a6-963b-4ce5-9d6a-82f9bec88d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0e101a-1fec-4fbd-a9d0-ed41492f4cd8" elementFormDefault="qualified">
    <xsd:import namespace="http://schemas.microsoft.com/office/2006/documentManagement/types"/>
    <xsd:import namespace="http://schemas.microsoft.com/office/infopath/2007/PartnerControls"/>
    <xsd:element name="Initials" ma:index="10" nillable="true" ma:displayName="Flow" ma:internalName="Initials">
      <xsd:simpleType>
        <xsd:restriction base="dms:Text">
          <xsd:maxLength value="255"/>
        </xsd:restriction>
      </xsd:simpleType>
    </xsd:element>
    <xsd:element name="Semester" ma:index="12" nillable="true" ma:displayName="Semester" ma:internalName="Semester">
      <xsd:simpleType>
        <xsd:restriction base="dms:Text">
          <xsd:maxLength value="255"/>
        </xsd:restriction>
      </xsd:simpleType>
    </xsd:element>
    <xsd:element name="Indhold" ma:index="13" nillable="true" ma:displayName="Indhold" ma:internalName="Indhold">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1"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ndhold xmlns="d40e101a-1fec-4fbd-a9d0-ed41492f4cd8" xsi:nil="true"/>
    <_ip_UnifiedCompliancePolicyUIAction xmlns="http://schemas.microsoft.com/sharepoint/v3" xsi:nil="true"/>
    <Initials xmlns="d40e101a-1fec-4fbd-a9d0-ed41492f4cd8" xsi:nil="true"/>
    <Semester xmlns="d40e101a-1fec-4fbd-a9d0-ed41492f4cd8"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71243D1-6421-4DCD-A6CF-D482D769E3D1}"/>
</file>

<file path=customXml/itemProps2.xml><?xml version="1.0" encoding="utf-8"?>
<ds:datastoreItem xmlns:ds="http://schemas.openxmlformats.org/officeDocument/2006/customXml" ds:itemID="{8B687FAF-BAD7-4598-9568-D7C3BE72FA22}"/>
</file>

<file path=customXml/itemProps3.xml><?xml version="1.0" encoding="utf-8"?>
<ds:datastoreItem xmlns:ds="http://schemas.openxmlformats.org/officeDocument/2006/customXml" ds:itemID="{672759B5-B75D-4899-BA0F-7A9C00C9015C}"/>
</file>

<file path=docProps/app.xml><?xml version="1.0" encoding="utf-8"?>
<Properties xmlns="http://schemas.openxmlformats.org/officeDocument/2006/extended-properties" xmlns:vt="http://schemas.openxmlformats.org/officeDocument/2006/docPropsVTypes">
  <Template>cph_Business</Template>
  <TotalTime>2034</TotalTime>
  <Words>4421</Words>
  <Application>Microsoft Office PowerPoint</Application>
  <PresentationFormat>On-screen Show (4:3)</PresentationFormat>
  <Paragraphs>502</Paragraphs>
  <Slides>71</Slides>
  <Notes>4</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Chalkduster</vt:lpstr>
      <vt:lpstr>Helvetica Neue</vt:lpstr>
      <vt:lpstr>Verdana</vt:lpstr>
      <vt:lpstr>Wingdings</vt:lpstr>
      <vt:lpstr>cph_Business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dc:creator>
  <cp:lastModifiedBy>Jan Borg</cp:lastModifiedBy>
  <cp:revision>130</cp:revision>
  <dcterms:created xsi:type="dcterms:W3CDTF">2015-10-17T08:56:05Z</dcterms:created>
  <dcterms:modified xsi:type="dcterms:W3CDTF">2017-11-12T20:09:07Z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0x01010050E7AEDA699A6046B28BDB03A4B3ACE5</vt:lpwstr>
  </property>
</Properties>
</file>